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3"/>
  </p:notesMasterIdLst>
  <p:sldIdLst>
    <p:sldId id="4536" r:id="rId2"/>
    <p:sldId id="328" r:id="rId3"/>
    <p:sldId id="3935" r:id="rId4"/>
    <p:sldId id="1029" r:id="rId5"/>
    <p:sldId id="4540" r:id="rId6"/>
    <p:sldId id="4001" r:id="rId7"/>
    <p:sldId id="4084" r:id="rId8"/>
    <p:sldId id="4459" r:id="rId9"/>
    <p:sldId id="4518" r:id="rId10"/>
    <p:sldId id="1072" r:id="rId11"/>
    <p:sldId id="4095" r:id="rId12"/>
    <p:sldId id="4378" r:id="rId13"/>
    <p:sldId id="4429" r:id="rId14"/>
    <p:sldId id="1091" r:id="rId15"/>
    <p:sldId id="4182" r:id="rId16"/>
    <p:sldId id="4430" r:id="rId17"/>
    <p:sldId id="4487" r:id="rId18"/>
    <p:sldId id="4557" r:id="rId19"/>
    <p:sldId id="4488" r:id="rId20"/>
    <p:sldId id="4534" r:id="rId21"/>
    <p:sldId id="4491" r:id="rId22"/>
    <p:sldId id="4641" r:id="rId23"/>
    <p:sldId id="4643" r:id="rId24"/>
    <p:sldId id="4553" r:id="rId25"/>
    <p:sldId id="4492" r:id="rId26"/>
    <p:sldId id="4493" r:id="rId27"/>
    <p:sldId id="4494" r:id="rId28"/>
    <p:sldId id="4496" r:id="rId29"/>
    <p:sldId id="4495" r:id="rId30"/>
    <p:sldId id="4497" r:id="rId31"/>
    <p:sldId id="4498" r:id="rId32"/>
    <p:sldId id="4499" r:id="rId33"/>
    <p:sldId id="4500" r:id="rId34"/>
    <p:sldId id="4566" r:id="rId35"/>
    <p:sldId id="4533" r:id="rId36"/>
    <p:sldId id="4559" r:id="rId37"/>
    <p:sldId id="4501" r:id="rId38"/>
    <p:sldId id="4503" r:id="rId39"/>
    <p:sldId id="4504" r:id="rId40"/>
    <p:sldId id="4642" r:id="rId41"/>
    <p:sldId id="4645" r:id="rId42"/>
    <p:sldId id="4511" r:id="rId43"/>
    <p:sldId id="4506" r:id="rId44"/>
    <p:sldId id="4558" r:id="rId45"/>
    <p:sldId id="4560" r:id="rId46"/>
    <p:sldId id="4648" r:id="rId47"/>
    <p:sldId id="4565" r:id="rId48"/>
    <p:sldId id="4646" r:id="rId49"/>
    <p:sldId id="4647" r:id="rId50"/>
    <p:sldId id="4644" r:id="rId51"/>
    <p:sldId id="4100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349" autoAdjust="0"/>
    <p:restoredTop sz="91408"/>
  </p:normalViewPr>
  <p:slideViewPr>
    <p:cSldViewPr snapToGrid="0" snapToObjects="1">
      <p:cViewPr varScale="1">
        <p:scale>
          <a:sx n="55" d="100"/>
          <a:sy n="55" d="100"/>
        </p:scale>
        <p:origin x="38" y="1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Domestic Spending =$28.7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493-4CDE-9D8F-9EDFB45C03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493-4CDE-9D8F-9EDFB45C03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493-4CDE-9D8F-9EDFB45C03A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CC8F20A-1338-488E-8C8F-D651488065E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5DC2D5F-DFBF-48F4-9490-E4B6B07760DE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493-4CDE-9D8F-9EDFB45C03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33B9151-A33D-46F0-B954-45FB83BD778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AA35381-080C-4C42-9ACE-0362F21F5EA7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493-4CDE-9D8F-9EDFB45C03A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94F7774-D24B-4A2F-B1DF-A1EDB3C5A52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98B2892-C8D3-4073-A905-16632E98281A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493-4CDE-9D8F-9EDFB45C03A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Consumption</c:v>
                </c:pt>
                <c:pt idx="1">
                  <c:v>Investment</c:v>
                </c:pt>
                <c:pt idx="2">
                  <c:v>Government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18914.5</c:v>
                </c:pt>
                <c:pt idx="1">
                  <c:v>4954.3999999999996</c:v>
                </c:pt>
                <c:pt idx="2">
                  <c:v>4871.8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Sheet1!$C$2:$C$4</c15:f>
                <c15:dlblRangeCache>
                  <c:ptCount val="3"/>
                  <c:pt idx="0">
                    <c:v>67.7%</c:v>
                  </c:pt>
                  <c:pt idx="1">
                    <c:v>17.7%</c:v>
                  </c:pt>
                  <c:pt idx="2">
                    <c:v>17.4%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5493-4CDE-9D8F-9EDFB45C0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Single</a:t>
            </a:r>
            <a:r>
              <a:rPr lang="en-US" sz="2400" baseline="0" dirty="0"/>
              <a:t> Family Home Prices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US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'Metro_zhvi_uc_sfr_tier_0.33_0.6'!$BF$1:$KI$1</c:f>
              <c:numCache>
                <c:formatCode>m/d/yyyy</c:formatCode>
                <c:ptCount val="238"/>
                <c:pt idx="0">
                  <c:v>38138</c:v>
                </c:pt>
                <c:pt idx="1">
                  <c:v>38168</c:v>
                </c:pt>
                <c:pt idx="2">
                  <c:v>38199</c:v>
                </c:pt>
                <c:pt idx="3">
                  <c:v>38230</c:v>
                </c:pt>
                <c:pt idx="4">
                  <c:v>38260</c:v>
                </c:pt>
                <c:pt idx="5">
                  <c:v>38291</c:v>
                </c:pt>
                <c:pt idx="6">
                  <c:v>38321</c:v>
                </c:pt>
                <c:pt idx="7">
                  <c:v>38352</c:v>
                </c:pt>
                <c:pt idx="8">
                  <c:v>38383</c:v>
                </c:pt>
                <c:pt idx="9">
                  <c:v>38411</c:v>
                </c:pt>
                <c:pt idx="10">
                  <c:v>38442</c:v>
                </c:pt>
                <c:pt idx="11">
                  <c:v>38472</c:v>
                </c:pt>
                <c:pt idx="12">
                  <c:v>38503</c:v>
                </c:pt>
                <c:pt idx="13">
                  <c:v>38533</c:v>
                </c:pt>
                <c:pt idx="14">
                  <c:v>38564</c:v>
                </c:pt>
                <c:pt idx="15">
                  <c:v>38595</c:v>
                </c:pt>
                <c:pt idx="16">
                  <c:v>38625</c:v>
                </c:pt>
                <c:pt idx="17">
                  <c:v>38656</c:v>
                </c:pt>
                <c:pt idx="18">
                  <c:v>38686</c:v>
                </c:pt>
                <c:pt idx="19">
                  <c:v>38717</c:v>
                </c:pt>
                <c:pt idx="20">
                  <c:v>38748</c:v>
                </c:pt>
                <c:pt idx="21">
                  <c:v>38776</c:v>
                </c:pt>
                <c:pt idx="22">
                  <c:v>38807</c:v>
                </c:pt>
                <c:pt idx="23">
                  <c:v>38837</c:v>
                </c:pt>
                <c:pt idx="24">
                  <c:v>38868</c:v>
                </c:pt>
                <c:pt idx="25">
                  <c:v>38898</c:v>
                </c:pt>
                <c:pt idx="26">
                  <c:v>38929</c:v>
                </c:pt>
                <c:pt idx="27">
                  <c:v>38960</c:v>
                </c:pt>
                <c:pt idx="28">
                  <c:v>38990</c:v>
                </c:pt>
                <c:pt idx="29">
                  <c:v>39021</c:v>
                </c:pt>
                <c:pt idx="30">
                  <c:v>39051</c:v>
                </c:pt>
                <c:pt idx="31">
                  <c:v>39082</c:v>
                </c:pt>
                <c:pt idx="32">
                  <c:v>39113</c:v>
                </c:pt>
                <c:pt idx="33">
                  <c:v>39141</c:v>
                </c:pt>
                <c:pt idx="34">
                  <c:v>39172</c:v>
                </c:pt>
                <c:pt idx="35">
                  <c:v>39202</c:v>
                </c:pt>
                <c:pt idx="36">
                  <c:v>39233</c:v>
                </c:pt>
                <c:pt idx="37">
                  <c:v>39263</c:v>
                </c:pt>
                <c:pt idx="38">
                  <c:v>39294</c:v>
                </c:pt>
                <c:pt idx="39">
                  <c:v>39325</c:v>
                </c:pt>
                <c:pt idx="40">
                  <c:v>39355</c:v>
                </c:pt>
                <c:pt idx="41">
                  <c:v>39386</c:v>
                </c:pt>
                <c:pt idx="42">
                  <c:v>39416</c:v>
                </c:pt>
                <c:pt idx="43">
                  <c:v>39447</c:v>
                </c:pt>
                <c:pt idx="44">
                  <c:v>39478</c:v>
                </c:pt>
                <c:pt idx="45">
                  <c:v>39507</c:v>
                </c:pt>
                <c:pt idx="46">
                  <c:v>39538</c:v>
                </c:pt>
                <c:pt idx="47">
                  <c:v>39568</c:v>
                </c:pt>
                <c:pt idx="48">
                  <c:v>39599</c:v>
                </c:pt>
                <c:pt idx="49">
                  <c:v>39629</c:v>
                </c:pt>
                <c:pt idx="50">
                  <c:v>39660</c:v>
                </c:pt>
                <c:pt idx="51">
                  <c:v>39691</c:v>
                </c:pt>
                <c:pt idx="52">
                  <c:v>39721</c:v>
                </c:pt>
                <c:pt idx="53">
                  <c:v>39752</c:v>
                </c:pt>
                <c:pt idx="54">
                  <c:v>39782</c:v>
                </c:pt>
                <c:pt idx="55">
                  <c:v>39813</c:v>
                </c:pt>
                <c:pt idx="56">
                  <c:v>39844</c:v>
                </c:pt>
                <c:pt idx="57">
                  <c:v>39872</c:v>
                </c:pt>
                <c:pt idx="58">
                  <c:v>39903</c:v>
                </c:pt>
                <c:pt idx="59">
                  <c:v>39933</c:v>
                </c:pt>
                <c:pt idx="60">
                  <c:v>39964</c:v>
                </c:pt>
                <c:pt idx="61">
                  <c:v>39994</c:v>
                </c:pt>
                <c:pt idx="62">
                  <c:v>40025</c:v>
                </c:pt>
                <c:pt idx="63">
                  <c:v>40056</c:v>
                </c:pt>
                <c:pt idx="64">
                  <c:v>40086</c:v>
                </c:pt>
                <c:pt idx="65">
                  <c:v>40117</c:v>
                </c:pt>
                <c:pt idx="66">
                  <c:v>40147</c:v>
                </c:pt>
                <c:pt idx="67">
                  <c:v>40178</c:v>
                </c:pt>
                <c:pt idx="68">
                  <c:v>40209</c:v>
                </c:pt>
                <c:pt idx="69">
                  <c:v>40237</c:v>
                </c:pt>
                <c:pt idx="70">
                  <c:v>40268</c:v>
                </c:pt>
                <c:pt idx="71">
                  <c:v>40298</c:v>
                </c:pt>
                <c:pt idx="72">
                  <c:v>40329</c:v>
                </c:pt>
                <c:pt idx="73">
                  <c:v>40359</c:v>
                </c:pt>
                <c:pt idx="74">
                  <c:v>40390</c:v>
                </c:pt>
                <c:pt idx="75">
                  <c:v>40421</c:v>
                </c:pt>
                <c:pt idx="76">
                  <c:v>40451</c:v>
                </c:pt>
                <c:pt idx="77">
                  <c:v>40482</c:v>
                </c:pt>
                <c:pt idx="78">
                  <c:v>40512</c:v>
                </c:pt>
                <c:pt idx="79">
                  <c:v>40543</c:v>
                </c:pt>
                <c:pt idx="80">
                  <c:v>40574</c:v>
                </c:pt>
                <c:pt idx="81">
                  <c:v>40602</c:v>
                </c:pt>
                <c:pt idx="82">
                  <c:v>40633</c:v>
                </c:pt>
                <c:pt idx="83">
                  <c:v>40663</c:v>
                </c:pt>
                <c:pt idx="84">
                  <c:v>40694</c:v>
                </c:pt>
                <c:pt idx="85">
                  <c:v>40724</c:v>
                </c:pt>
                <c:pt idx="86">
                  <c:v>40755</c:v>
                </c:pt>
                <c:pt idx="87">
                  <c:v>40786</c:v>
                </c:pt>
                <c:pt idx="88">
                  <c:v>40816</c:v>
                </c:pt>
                <c:pt idx="89">
                  <c:v>40847</c:v>
                </c:pt>
                <c:pt idx="90">
                  <c:v>40877</c:v>
                </c:pt>
                <c:pt idx="91">
                  <c:v>40908</c:v>
                </c:pt>
                <c:pt idx="92">
                  <c:v>40939</c:v>
                </c:pt>
                <c:pt idx="93">
                  <c:v>40968</c:v>
                </c:pt>
                <c:pt idx="94">
                  <c:v>40999</c:v>
                </c:pt>
                <c:pt idx="95">
                  <c:v>41029</c:v>
                </c:pt>
                <c:pt idx="96">
                  <c:v>41060</c:v>
                </c:pt>
                <c:pt idx="97">
                  <c:v>41090</c:v>
                </c:pt>
                <c:pt idx="98">
                  <c:v>41121</c:v>
                </c:pt>
                <c:pt idx="99">
                  <c:v>41152</c:v>
                </c:pt>
                <c:pt idx="100">
                  <c:v>41182</c:v>
                </c:pt>
                <c:pt idx="101">
                  <c:v>41213</c:v>
                </c:pt>
                <c:pt idx="102">
                  <c:v>41243</c:v>
                </c:pt>
                <c:pt idx="103">
                  <c:v>41274</c:v>
                </c:pt>
                <c:pt idx="104">
                  <c:v>41305</c:v>
                </c:pt>
                <c:pt idx="105">
                  <c:v>41333</c:v>
                </c:pt>
                <c:pt idx="106">
                  <c:v>41364</c:v>
                </c:pt>
                <c:pt idx="107">
                  <c:v>41394</c:v>
                </c:pt>
                <c:pt idx="108">
                  <c:v>41425</c:v>
                </c:pt>
                <c:pt idx="109">
                  <c:v>41455</c:v>
                </c:pt>
                <c:pt idx="110">
                  <c:v>41486</c:v>
                </c:pt>
                <c:pt idx="111">
                  <c:v>41517</c:v>
                </c:pt>
                <c:pt idx="112">
                  <c:v>41547</c:v>
                </c:pt>
                <c:pt idx="113">
                  <c:v>41578</c:v>
                </c:pt>
                <c:pt idx="114">
                  <c:v>41608</c:v>
                </c:pt>
                <c:pt idx="115">
                  <c:v>41639</c:v>
                </c:pt>
                <c:pt idx="116">
                  <c:v>41670</c:v>
                </c:pt>
                <c:pt idx="117">
                  <c:v>41698</c:v>
                </c:pt>
                <c:pt idx="118">
                  <c:v>41729</c:v>
                </c:pt>
                <c:pt idx="119">
                  <c:v>41759</c:v>
                </c:pt>
                <c:pt idx="120">
                  <c:v>41790</c:v>
                </c:pt>
                <c:pt idx="121">
                  <c:v>41820</c:v>
                </c:pt>
                <c:pt idx="122">
                  <c:v>41851</c:v>
                </c:pt>
                <c:pt idx="123">
                  <c:v>41882</c:v>
                </c:pt>
                <c:pt idx="124">
                  <c:v>41912</c:v>
                </c:pt>
                <c:pt idx="125">
                  <c:v>41943</c:v>
                </c:pt>
                <c:pt idx="126">
                  <c:v>41973</c:v>
                </c:pt>
                <c:pt idx="127">
                  <c:v>42004</c:v>
                </c:pt>
                <c:pt idx="128">
                  <c:v>42035</c:v>
                </c:pt>
                <c:pt idx="129">
                  <c:v>42063</c:v>
                </c:pt>
                <c:pt idx="130">
                  <c:v>42094</c:v>
                </c:pt>
                <c:pt idx="131">
                  <c:v>42124</c:v>
                </c:pt>
                <c:pt idx="132">
                  <c:v>42155</c:v>
                </c:pt>
                <c:pt idx="133">
                  <c:v>42185</c:v>
                </c:pt>
                <c:pt idx="134">
                  <c:v>42216</c:v>
                </c:pt>
                <c:pt idx="135">
                  <c:v>42247</c:v>
                </c:pt>
                <c:pt idx="136">
                  <c:v>42277</c:v>
                </c:pt>
                <c:pt idx="137">
                  <c:v>42308</c:v>
                </c:pt>
                <c:pt idx="138">
                  <c:v>42338</c:v>
                </c:pt>
                <c:pt idx="139">
                  <c:v>42369</c:v>
                </c:pt>
                <c:pt idx="140">
                  <c:v>42400</c:v>
                </c:pt>
                <c:pt idx="141">
                  <c:v>42429</c:v>
                </c:pt>
                <c:pt idx="142">
                  <c:v>42460</c:v>
                </c:pt>
                <c:pt idx="143">
                  <c:v>42490</c:v>
                </c:pt>
                <c:pt idx="144">
                  <c:v>42521</c:v>
                </c:pt>
                <c:pt idx="145">
                  <c:v>42551</c:v>
                </c:pt>
                <c:pt idx="146">
                  <c:v>42582</c:v>
                </c:pt>
                <c:pt idx="147">
                  <c:v>42613</c:v>
                </c:pt>
                <c:pt idx="148">
                  <c:v>42643</c:v>
                </c:pt>
                <c:pt idx="149">
                  <c:v>42674</c:v>
                </c:pt>
                <c:pt idx="150">
                  <c:v>42704</c:v>
                </c:pt>
                <c:pt idx="151">
                  <c:v>42735</c:v>
                </c:pt>
                <c:pt idx="152">
                  <c:v>42766</c:v>
                </c:pt>
                <c:pt idx="153">
                  <c:v>42794</c:v>
                </c:pt>
                <c:pt idx="154">
                  <c:v>42825</c:v>
                </c:pt>
                <c:pt idx="155">
                  <c:v>42855</c:v>
                </c:pt>
                <c:pt idx="156">
                  <c:v>42886</c:v>
                </c:pt>
                <c:pt idx="157">
                  <c:v>42916</c:v>
                </c:pt>
                <c:pt idx="158">
                  <c:v>42947</c:v>
                </c:pt>
                <c:pt idx="159">
                  <c:v>42978</c:v>
                </c:pt>
                <c:pt idx="160">
                  <c:v>43008</c:v>
                </c:pt>
                <c:pt idx="161">
                  <c:v>43039</c:v>
                </c:pt>
                <c:pt idx="162">
                  <c:v>43069</c:v>
                </c:pt>
                <c:pt idx="163">
                  <c:v>43100</c:v>
                </c:pt>
                <c:pt idx="164">
                  <c:v>43131</c:v>
                </c:pt>
                <c:pt idx="165">
                  <c:v>43159</c:v>
                </c:pt>
                <c:pt idx="166">
                  <c:v>43190</c:v>
                </c:pt>
                <c:pt idx="167">
                  <c:v>43220</c:v>
                </c:pt>
                <c:pt idx="168">
                  <c:v>43251</c:v>
                </c:pt>
                <c:pt idx="169">
                  <c:v>43281</c:v>
                </c:pt>
                <c:pt idx="170">
                  <c:v>43312</c:v>
                </c:pt>
                <c:pt idx="171">
                  <c:v>43343</c:v>
                </c:pt>
                <c:pt idx="172">
                  <c:v>43373</c:v>
                </c:pt>
                <c:pt idx="173">
                  <c:v>43404</c:v>
                </c:pt>
                <c:pt idx="174">
                  <c:v>43434</c:v>
                </c:pt>
                <c:pt idx="175">
                  <c:v>43465</c:v>
                </c:pt>
                <c:pt idx="176">
                  <c:v>43496</c:v>
                </c:pt>
                <c:pt idx="177">
                  <c:v>43524</c:v>
                </c:pt>
                <c:pt idx="178">
                  <c:v>43555</c:v>
                </c:pt>
                <c:pt idx="179">
                  <c:v>43585</c:v>
                </c:pt>
                <c:pt idx="180">
                  <c:v>43616</c:v>
                </c:pt>
                <c:pt idx="181">
                  <c:v>43646</c:v>
                </c:pt>
                <c:pt idx="182">
                  <c:v>43677</c:v>
                </c:pt>
                <c:pt idx="183">
                  <c:v>43708</c:v>
                </c:pt>
                <c:pt idx="184">
                  <c:v>43738</c:v>
                </c:pt>
                <c:pt idx="185">
                  <c:v>43769</c:v>
                </c:pt>
                <c:pt idx="186">
                  <c:v>43799</c:v>
                </c:pt>
                <c:pt idx="187">
                  <c:v>43830</c:v>
                </c:pt>
                <c:pt idx="188">
                  <c:v>43861</c:v>
                </c:pt>
                <c:pt idx="189">
                  <c:v>43890</c:v>
                </c:pt>
                <c:pt idx="190">
                  <c:v>43921</c:v>
                </c:pt>
                <c:pt idx="191">
                  <c:v>43951</c:v>
                </c:pt>
                <c:pt idx="192">
                  <c:v>43982</c:v>
                </c:pt>
                <c:pt idx="193">
                  <c:v>44012</c:v>
                </c:pt>
                <c:pt idx="194">
                  <c:v>44043</c:v>
                </c:pt>
                <c:pt idx="195">
                  <c:v>44074</c:v>
                </c:pt>
                <c:pt idx="196">
                  <c:v>44104</c:v>
                </c:pt>
                <c:pt idx="197">
                  <c:v>44135</c:v>
                </c:pt>
                <c:pt idx="198">
                  <c:v>44165</c:v>
                </c:pt>
                <c:pt idx="199">
                  <c:v>44196</c:v>
                </c:pt>
                <c:pt idx="200">
                  <c:v>44227</c:v>
                </c:pt>
                <c:pt idx="201">
                  <c:v>44255</c:v>
                </c:pt>
                <c:pt idx="202">
                  <c:v>44286</c:v>
                </c:pt>
                <c:pt idx="203">
                  <c:v>44316</c:v>
                </c:pt>
                <c:pt idx="204">
                  <c:v>44347</c:v>
                </c:pt>
                <c:pt idx="205">
                  <c:v>44377</c:v>
                </c:pt>
                <c:pt idx="206">
                  <c:v>44408</c:v>
                </c:pt>
                <c:pt idx="207">
                  <c:v>44439</c:v>
                </c:pt>
                <c:pt idx="208">
                  <c:v>44469</c:v>
                </c:pt>
                <c:pt idx="209">
                  <c:v>44500</c:v>
                </c:pt>
                <c:pt idx="210">
                  <c:v>44530</c:v>
                </c:pt>
                <c:pt idx="211">
                  <c:v>44561</c:v>
                </c:pt>
                <c:pt idx="212">
                  <c:v>44592</c:v>
                </c:pt>
                <c:pt idx="213">
                  <c:v>44620</c:v>
                </c:pt>
                <c:pt idx="214">
                  <c:v>44651</c:v>
                </c:pt>
                <c:pt idx="215">
                  <c:v>44681</c:v>
                </c:pt>
                <c:pt idx="216">
                  <c:v>44712</c:v>
                </c:pt>
                <c:pt idx="217">
                  <c:v>44742</c:v>
                </c:pt>
                <c:pt idx="218">
                  <c:v>44773</c:v>
                </c:pt>
                <c:pt idx="219">
                  <c:v>44804</c:v>
                </c:pt>
                <c:pt idx="220">
                  <c:v>44834</c:v>
                </c:pt>
                <c:pt idx="221">
                  <c:v>44865</c:v>
                </c:pt>
                <c:pt idx="222">
                  <c:v>44895</c:v>
                </c:pt>
                <c:pt idx="223">
                  <c:v>44926</c:v>
                </c:pt>
                <c:pt idx="224">
                  <c:v>44957</c:v>
                </c:pt>
                <c:pt idx="225">
                  <c:v>44985</c:v>
                </c:pt>
                <c:pt idx="226">
                  <c:v>45016</c:v>
                </c:pt>
                <c:pt idx="227">
                  <c:v>45046</c:v>
                </c:pt>
                <c:pt idx="228">
                  <c:v>45077</c:v>
                </c:pt>
                <c:pt idx="229">
                  <c:v>45107</c:v>
                </c:pt>
                <c:pt idx="230">
                  <c:v>45138</c:v>
                </c:pt>
                <c:pt idx="231">
                  <c:v>45169</c:v>
                </c:pt>
                <c:pt idx="232">
                  <c:v>45199</c:v>
                </c:pt>
                <c:pt idx="233">
                  <c:v>45230</c:v>
                </c:pt>
                <c:pt idx="234">
                  <c:v>45260</c:v>
                </c:pt>
                <c:pt idx="235">
                  <c:v>45291</c:v>
                </c:pt>
                <c:pt idx="236">
                  <c:v>45322</c:v>
                </c:pt>
                <c:pt idx="237">
                  <c:v>45351</c:v>
                </c:pt>
              </c:numCache>
            </c:numRef>
          </c:cat>
          <c:val>
            <c:numRef>
              <c:f>'Metro_zhvi_uc_sfr_tier_0.33_0.6'!$BF$2:$KI$2</c:f>
              <c:numCache>
                <c:formatCode>General</c:formatCode>
                <c:ptCount val="238"/>
                <c:pt idx="0">
                  <c:v>162180.438504436</c:v>
                </c:pt>
                <c:pt idx="1">
                  <c:v>163682.055071907</c:v>
                </c:pt>
                <c:pt idx="2">
                  <c:v>165303.717755947</c:v>
                </c:pt>
                <c:pt idx="3">
                  <c:v>166947.55523984399</c:v>
                </c:pt>
                <c:pt idx="4">
                  <c:v>168569.23531372199</c:v>
                </c:pt>
                <c:pt idx="5">
                  <c:v>170121.85631974999</c:v>
                </c:pt>
                <c:pt idx="6">
                  <c:v>171581.836770339</c:v>
                </c:pt>
                <c:pt idx="7">
                  <c:v>173018.779015159</c:v>
                </c:pt>
                <c:pt idx="8">
                  <c:v>174409.74367437299</c:v>
                </c:pt>
                <c:pt idx="9">
                  <c:v>175823.29045003001</c:v>
                </c:pt>
                <c:pt idx="10">
                  <c:v>177275.892763073</c:v>
                </c:pt>
                <c:pt idx="11">
                  <c:v>178908.32846018201</c:v>
                </c:pt>
                <c:pt idx="12">
                  <c:v>180641.53326310401</c:v>
                </c:pt>
                <c:pt idx="13">
                  <c:v>182461.85180204001</c:v>
                </c:pt>
                <c:pt idx="14">
                  <c:v>184294.471141516</c:v>
                </c:pt>
                <c:pt idx="15">
                  <c:v>186147.99285110401</c:v>
                </c:pt>
                <c:pt idx="16">
                  <c:v>187969.82333560899</c:v>
                </c:pt>
                <c:pt idx="17">
                  <c:v>189697.76686809701</c:v>
                </c:pt>
                <c:pt idx="18">
                  <c:v>191281.80633781001</c:v>
                </c:pt>
                <c:pt idx="19">
                  <c:v>192715.67580527099</c:v>
                </c:pt>
                <c:pt idx="20">
                  <c:v>193942.73724907701</c:v>
                </c:pt>
                <c:pt idx="21">
                  <c:v>195084.005123877</c:v>
                </c:pt>
                <c:pt idx="22">
                  <c:v>196232.20890483799</c:v>
                </c:pt>
                <c:pt idx="23">
                  <c:v>197462.99068450701</c:v>
                </c:pt>
                <c:pt idx="24">
                  <c:v>198678.98702826301</c:v>
                </c:pt>
                <c:pt idx="25">
                  <c:v>199758.38739367601</c:v>
                </c:pt>
                <c:pt idx="26">
                  <c:v>200616.96878695599</c:v>
                </c:pt>
                <c:pt idx="27">
                  <c:v>201291.11802163301</c:v>
                </c:pt>
                <c:pt idx="28">
                  <c:v>201749.38233931101</c:v>
                </c:pt>
                <c:pt idx="29">
                  <c:v>202090.507138841</c:v>
                </c:pt>
                <c:pt idx="30">
                  <c:v>202284.85110404401</c:v>
                </c:pt>
                <c:pt idx="31">
                  <c:v>202417.15730184401</c:v>
                </c:pt>
                <c:pt idx="32">
                  <c:v>202487.35062144799</c:v>
                </c:pt>
                <c:pt idx="33">
                  <c:v>202558.85641758901</c:v>
                </c:pt>
                <c:pt idx="34">
                  <c:v>202622.94658035901</c:v>
                </c:pt>
                <c:pt idx="35">
                  <c:v>202692.90042017799</c:v>
                </c:pt>
                <c:pt idx="36">
                  <c:v>202653.60832656099</c:v>
                </c:pt>
                <c:pt idx="37">
                  <c:v>202452.06920832</c:v>
                </c:pt>
                <c:pt idx="38">
                  <c:v>202032.85213212401</c:v>
                </c:pt>
                <c:pt idx="39">
                  <c:v>201527.926377461</c:v>
                </c:pt>
                <c:pt idx="40">
                  <c:v>200915.04989033201</c:v>
                </c:pt>
                <c:pt idx="41">
                  <c:v>200251.136485514</c:v>
                </c:pt>
                <c:pt idx="42">
                  <c:v>199444.91753294301</c:v>
                </c:pt>
                <c:pt idx="43">
                  <c:v>198586.879000085</c:v>
                </c:pt>
                <c:pt idx="44">
                  <c:v>197593.203179353</c:v>
                </c:pt>
                <c:pt idx="45">
                  <c:v>196497.360386833</c:v>
                </c:pt>
                <c:pt idx="46">
                  <c:v>195262.960729852</c:v>
                </c:pt>
                <c:pt idx="47">
                  <c:v>193930.723618513</c:v>
                </c:pt>
                <c:pt idx="48">
                  <c:v>192538.271812822</c:v>
                </c:pt>
                <c:pt idx="49">
                  <c:v>191066.344360202</c:v>
                </c:pt>
                <c:pt idx="50">
                  <c:v>189490.86157627299</c:v>
                </c:pt>
                <c:pt idx="51">
                  <c:v>187734.76885036001</c:v>
                </c:pt>
                <c:pt idx="52">
                  <c:v>185955.49072342701</c:v>
                </c:pt>
                <c:pt idx="53">
                  <c:v>184219.521194428</c:v>
                </c:pt>
                <c:pt idx="54">
                  <c:v>182517.300905143</c:v>
                </c:pt>
                <c:pt idx="55">
                  <c:v>180827.27281665499</c:v>
                </c:pt>
                <c:pt idx="56">
                  <c:v>179173.71627639901</c:v>
                </c:pt>
                <c:pt idx="57">
                  <c:v>177764.171904066</c:v>
                </c:pt>
                <c:pt idx="58">
                  <c:v>176473.42821719899</c:v>
                </c:pt>
                <c:pt idx="59">
                  <c:v>175260.01333910899</c:v>
                </c:pt>
                <c:pt idx="60">
                  <c:v>174032.80797908301</c:v>
                </c:pt>
                <c:pt idx="61">
                  <c:v>172876.23471971601</c:v>
                </c:pt>
                <c:pt idx="62">
                  <c:v>171831.26306559599</c:v>
                </c:pt>
                <c:pt idx="63">
                  <c:v>170866.05947665099</c:v>
                </c:pt>
                <c:pt idx="64">
                  <c:v>169979.09277118501</c:v>
                </c:pt>
                <c:pt idx="65">
                  <c:v>169252.81799672201</c:v>
                </c:pt>
                <c:pt idx="66">
                  <c:v>168846.46363888201</c:v>
                </c:pt>
                <c:pt idx="67">
                  <c:v>168667.28958042199</c:v>
                </c:pt>
                <c:pt idx="68">
                  <c:v>168613.710668919</c:v>
                </c:pt>
                <c:pt idx="69">
                  <c:v>168554.62137116399</c:v>
                </c:pt>
                <c:pt idx="70">
                  <c:v>168565.370843932</c:v>
                </c:pt>
                <c:pt idx="71">
                  <c:v>168681.679332459</c:v>
                </c:pt>
                <c:pt idx="72">
                  <c:v>168761.689946762</c:v>
                </c:pt>
                <c:pt idx="73">
                  <c:v>168649.74935142399</c:v>
                </c:pt>
                <c:pt idx="74">
                  <c:v>168155.89135708101</c:v>
                </c:pt>
                <c:pt idx="75">
                  <c:v>167409.35093959299</c:v>
                </c:pt>
                <c:pt idx="76">
                  <c:v>166472.52592854699</c:v>
                </c:pt>
                <c:pt idx="77">
                  <c:v>165500.09736729</c:v>
                </c:pt>
                <c:pt idx="78">
                  <c:v>164509.55739809701</c:v>
                </c:pt>
                <c:pt idx="79">
                  <c:v>163581.17913092699</c:v>
                </c:pt>
                <c:pt idx="80">
                  <c:v>162718.73169826801</c:v>
                </c:pt>
                <c:pt idx="81">
                  <c:v>161915.80764094001</c:v>
                </c:pt>
                <c:pt idx="82">
                  <c:v>161154.93226436299</c:v>
                </c:pt>
                <c:pt idx="83">
                  <c:v>160359.918963423</c:v>
                </c:pt>
                <c:pt idx="84">
                  <c:v>159531.44917247701</c:v>
                </c:pt>
                <c:pt idx="85">
                  <c:v>158719.398042885</c:v>
                </c:pt>
                <c:pt idx="86">
                  <c:v>158041.59900830401</c:v>
                </c:pt>
                <c:pt idx="87">
                  <c:v>157474.14543176501</c:v>
                </c:pt>
                <c:pt idx="88">
                  <c:v>156991.222207068</c:v>
                </c:pt>
                <c:pt idx="89">
                  <c:v>156510.928292061</c:v>
                </c:pt>
                <c:pt idx="90">
                  <c:v>156096.93746460401</c:v>
                </c:pt>
                <c:pt idx="91">
                  <c:v>155735.72680224699</c:v>
                </c:pt>
                <c:pt idx="92">
                  <c:v>155515.88788913199</c:v>
                </c:pt>
                <c:pt idx="93">
                  <c:v>155508.80085513901</c:v>
                </c:pt>
                <c:pt idx="94">
                  <c:v>155731.89947776601</c:v>
                </c:pt>
                <c:pt idx="95">
                  <c:v>156103.238986126</c:v>
                </c:pt>
                <c:pt idx="96">
                  <c:v>156541.73636371599</c:v>
                </c:pt>
                <c:pt idx="97">
                  <c:v>157051.37418291601</c:v>
                </c:pt>
                <c:pt idx="98">
                  <c:v>157599.60271223501</c:v>
                </c:pt>
                <c:pt idx="99">
                  <c:v>158067.74029798599</c:v>
                </c:pt>
                <c:pt idx="100">
                  <c:v>158606.443380763</c:v>
                </c:pt>
                <c:pt idx="101">
                  <c:v>159192.40399280199</c:v>
                </c:pt>
                <c:pt idx="102">
                  <c:v>159889.87116219901</c:v>
                </c:pt>
                <c:pt idx="103">
                  <c:v>160614.944940343</c:v>
                </c:pt>
                <c:pt idx="104">
                  <c:v>161434.746050505</c:v>
                </c:pt>
                <c:pt idx="105">
                  <c:v>162315.57608833801</c:v>
                </c:pt>
                <c:pt idx="106">
                  <c:v>163238.16567936001</c:v>
                </c:pt>
                <c:pt idx="107">
                  <c:v>164246.18629940899</c:v>
                </c:pt>
                <c:pt idx="108">
                  <c:v>165428.99725011099</c:v>
                </c:pt>
                <c:pt idx="109">
                  <c:v>166745.45484232999</c:v>
                </c:pt>
                <c:pt idx="110">
                  <c:v>167939.85273307501</c:v>
                </c:pt>
                <c:pt idx="111">
                  <c:v>169104.39457123299</c:v>
                </c:pt>
                <c:pt idx="112">
                  <c:v>170148.62828064899</c:v>
                </c:pt>
                <c:pt idx="113">
                  <c:v>171310.502606594</c:v>
                </c:pt>
                <c:pt idx="114">
                  <c:v>172251.21196894199</c:v>
                </c:pt>
                <c:pt idx="115">
                  <c:v>173124.228110706</c:v>
                </c:pt>
                <c:pt idx="116">
                  <c:v>173886.73149936501</c:v>
                </c:pt>
                <c:pt idx="117">
                  <c:v>174700.75443778501</c:v>
                </c:pt>
                <c:pt idx="118">
                  <c:v>175514.28084132401</c:v>
                </c:pt>
                <c:pt idx="119">
                  <c:v>176326.158205666</c:v>
                </c:pt>
                <c:pt idx="120">
                  <c:v>177262.10239715001</c:v>
                </c:pt>
                <c:pt idx="121">
                  <c:v>178097.85362628801</c:v>
                </c:pt>
                <c:pt idx="122">
                  <c:v>178922.77200499701</c:v>
                </c:pt>
                <c:pt idx="123">
                  <c:v>179555.94342075801</c:v>
                </c:pt>
                <c:pt idx="124">
                  <c:v>180150.889002604</c:v>
                </c:pt>
                <c:pt idx="125">
                  <c:v>180539.80210996099</c:v>
                </c:pt>
                <c:pt idx="126">
                  <c:v>181046.750563704</c:v>
                </c:pt>
                <c:pt idx="127">
                  <c:v>181669.268364647</c:v>
                </c:pt>
                <c:pt idx="128">
                  <c:v>182447.20947605101</c:v>
                </c:pt>
                <c:pt idx="129">
                  <c:v>183232.56260894999</c:v>
                </c:pt>
                <c:pt idx="130">
                  <c:v>184033.731042058</c:v>
                </c:pt>
                <c:pt idx="131">
                  <c:v>184914.18267038799</c:v>
                </c:pt>
                <c:pt idx="132">
                  <c:v>185882.943884857</c:v>
                </c:pt>
                <c:pt idx="133">
                  <c:v>186821.08809218599</c:v>
                </c:pt>
                <c:pt idx="134">
                  <c:v>187789.15521718701</c:v>
                </c:pt>
                <c:pt idx="135">
                  <c:v>188802.203935411</c:v>
                </c:pt>
                <c:pt idx="136">
                  <c:v>189922.58133892401</c:v>
                </c:pt>
                <c:pt idx="137">
                  <c:v>191092.06364146699</c:v>
                </c:pt>
                <c:pt idx="138">
                  <c:v>192136.30100366601</c:v>
                </c:pt>
                <c:pt idx="139">
                  <c:v>193170.84353197101</c:v>
                </c:pt>
                <c:pt idx="140">
                  <c:v>194291.64235437199</c:v>
                </c:pt>
                <c:pt idx="141">
                  <c:v>195411.84394540099</c:v>
                </c:pt>
                <c:pt idx="142">
                  <c:v>196235.71121444699</c:v>
                </c:pt>
                <c:pt idx="143">
                  <c:v>196983.30390735899</c:v>
                </c:pt>
                <c:pt idx="144">
                  <c:v>197740.448946991</c:v>
                </c:pt>
                <c:pt idx="145">
                  <c:v>198664.28293718299</c:v>
                </c:pt>
                <c:pt idx="146">
                  <c:v>199377.21687810001</c:v>
                </c:pt>
                <c:pt idx="147">
                  <c:v>200052.55205311801</c:v>
                </c:pt>
                <c:pt idx="148">
                  <c:v>200796.564597619</c:v>
                </c:pt>
                <c:pt idx="149">
                  <c:v>201720.966894407</c:v>
                </c:pt>
                <c:pt idx="150">
                  <c:v>202732.59126766701</c:v>
                </c:pt>
                <c:pt idx="151">
                  <c:v>203803.01664685301</c:v>
                </c:pt>
                <c:pt idx="152">
                  <c:v>204873.64074018199</c:v>
                </c:pt>
                <c:pt idx="153">
                  <c:v>205983.88496459401</c:v>
                </c:pt>
                <c:pt idx="154">
                  <c:v>207124.89971360401</c:v>
                </c:pt>
                <c:pt idx="155">
                  <c:v>208377.06571518001</c:v>
                </c:pt>
                <c:pt idx="156">
                  <c:v>209511.568604573</c:v>
                </c:pt>
                <c:pt idx="157">
                  <c:v>210573.272066228</c:v>
                </c:pt>
                <c:pt idx="158">
                  <c:v>211468.70395114899</c:v>
                </c:pt>
                <c:pt idx="159">
                  <c:v>212372.94569836601</c:v>
                </c:pt>
                <c:pt idx="160">
                  <c:v>213322.45674133301</c:v>
                </c:pt>
                <c:pt idx="161">
                  <c:v>214406.35865099099</c:v>
                </c:pt>
                <c:pt idx="162">
                  <c:v>215587.80340468901</c:v>
                </c:pt>
                <c:pt idx="163">
                  <c:v>216820.60956601199</c:v>
                </c:pt>
                <c:pt idx="164">
                  <c:v>218048.13206798999</c:v>
                </c:pt>
                <c:pt idx="165">
                  <c:v>219231.40645942799</c:v>
                </c:pt>
                <c:pt idx="166">
                  <c:v>220596.36967467301</c:v>
                </c:pt>
                <c:pt idx="167">
                  <c:v>221833.83852266101</c:v>
                </c:pt>
                <c:pt idx="168">
                  <c:v>223036.31701257499</c:v>
                </c:pt>
                <c:pt idx="169">
                  <c:v>223919.409891866</c:v>
                </c:pt>
                <c:pt idx="170">
                  <c:v>225025.79932881199</c:v>
                </c:pt>
                <c:pt idx="171">
                  <c:v>226084.647949451</c:v>
                </c:pt>
                <c:pt idx="172">
                  <c:v>227141.71642520899</c:v>
                </c:pt>
                <c:pt idx="173">
                  <c:v>227861.70804139701</c:v>
                </c:pt>
                <c:pt idx="174">
                  <c:v>228589.94443200601</c:v>
                </c:pt>
                <c:pt idx="175">
                  <c:v>229374.82389455099</c:v>
                </c:pt>
                <c:pt idx="176">
                  <c:v>230341.71916475499</c:v>
                </c:pt>
                <c:pt idx="177">
                  <c:v>231481.222669065</c:v>
                </c:pt>
                <c:pt idx="178">
                  <c:v>232710.52889562701</c:v>
                </c:pt>
                <c:pt idx="179">
                  <c:v>233818.050747103</c:v>
                </c:pt>
                <c:pt idx="180">
                  <c:v>234654.36204839399</c:v>
                </c:pt>
                <c:pt idx="181">
                  <c:v>235389.618772266</c:v>
                </c:pt>
                <c:pt idx="182">
                  <c:v>236068.2232751</c:v>
                </c:pt>
                <c:pt idx="183">
                  <c:v>236805.41869311599</c:v>
                </c:pt>
                <c:pt idx="184">
                  <c:v>237452.35642644501</c:v>
                </c:pt>
                <c:pt idx="185">
                  <c:v>238337.915531465</c:v>
                </c:pt>
                <c:pt idx="186">
                  <c:v>239523.124168446</c:v>
                </c:pt>
                <c:pt idx="187">
                  <c:v>240903.53086439101</c:v>
                </c:pt>
                <c:pt idx="188">
                  <c:v>242391.35165129599</c:v>
                </c:pt>
                <c:pt idx="189">
                  <c:v>243847.760650863</c:v>
                </c:pt>
                <c:pt idx="190">
                  <c:v>245376.91639063301</c:v>
                </c:pt>
                <c:pt idx="191">
                  <c:v>246713.23346964401</c:v>
                </c:pt>
                <c:pt idx="192">
                  <c:v>247480.32776404699</c:v>
                </c:pt>
                <c:pt idx="193">
                  <c:v>247933.73452246399</c:v>
                </c:pt>
                <c:pt idx="194">
                  <c:v>248672.04278629099</c:v>
                </c:pt>
                <c:pt idx="195">
                  <c:v>250373.49581855501</c:v>
                </c:pt>
                <c:pt idx="196">
                  <c:v>253246.28081294001</c:v>
                </c:pt>
                <c:pt idx="197">
                  <c:v>256718.84962236401</c:v>
                </c:pt>
                <c:pt idx="198">
                  <c:v>260621.91724123401</c:v>
                </c:pt>
                <c:pt idx="199">
                  <c:v>264410.888277405</c:v>
                </c:pt>
                <c:pt idx="200">
                  <c:v>268073.06540637702</c:v>
                </c:pt>
                <c:pt idx="201">
                  <c:v>271829.04644536402</c:v>
                </c:pt>
                <c:pt idx="202">
                  <c:v>275738.27348042303</c:v>
                </c:pt>
                <c:pt idx="203">
                  <c:v>279984.58598905598</c:v>
                </c:pt>
                <c:pt idx="204">
                  <c:v>284656.40628203098</c:v>
                </c:pt>
                <c:pt idx="205">
                  <c:v>289667.88941770297</c:v>
                </c:pt>
                <c:pt idx="206">
                  <c:v>294121.93938004802</c:v>
                </c:pt>
                <c:pt idx="207">
                  <c:v>297225.27309684799</c:v>
                </c:pt>
                <c:pt idx="208">
                  <c:v>299042.12714564003</c:v>
                </c:pt>
                <c:pt idx="209">
                  <c:v>300831.31977451599</c:v>
                </c:pt>
                <c:pt idx="210">
                  <c:v>303337.00052900799</c:v>
                </c:pt>
                <c:pt idx="211">
                  <c:v>306473.281438887</c:v>
                </c:pt>
                <c:pt idx="212">
                  <c:v>310878.87351785402</c:v>
                </c:pt>
                <c:pt idx="213">
                  <c:v>316192.25855603302</c:v>
                </c:pt>
                <c:pt idx="214">
                  <c:v>322443.19487696898</c:v>
                </c:pt>
                <c:pt idx="215">
                  <c:v>328638.31936062197</c:v>
                </c:pt>
                <c:pt idx="216">
                  <c:v>334146.74501174397</c:v>
                </c:pt>
                <c:pt idx="217">
                  <c:v>338729.424322028</c:v>
                </c:pt>
                <c:pt idx="218">
                  <c:v>341129.69232379599</c:v>
                </c:pt>
                <c:pt idx="219">
                  <c:v>341484.458229526</c:v>
                </c:pt>
                <c:pt idx="220">
                  <c:v>340216.83645881101</c:v>
                </c:pt>
                <c:pt idx="221">
                  <c:v>338980.08864739002</c:v>
                </c:pt>
                <c:pt idx="222">
                  <c:v>337931.80368430901</c:v>
                </c:pt>
                <c:pt idx="223">
                  <c:v>336979.53923112201</c:v>
                </c:pt>
                <c:pt idx="224">
                  <c:v>335796.31253012299</c:v>
                </c:pt>
                <c:pt idx="225">
                  <c:v>334987.791926454</c:v>
                </c:pt>
                <c:pt idx="226">
                  <c:v>335029.19959523802</c:v>
                </c:pt>
                <c:pt idx="227">
                  <c:v>336073.80934846197</c:v>
                </c:pt>
                <c:pt idx="228">
                  <c:v>337756.98810601502</c:v>
                </c:pt>
                <c:pt idx="229">
                  <c:v>339713.189566035</c:v>
                </c:pt>
                <c:pt idx="230">
                  <c:v>341456.75877386</c:v>
                </c:pt>
                <c:pt idx="231">
                  <c:v>343039.96367604699</c:v>
                </c:pt>
                <c:pt idx="232">
                  <c:v>344209.75865456398</c:v>
                </c:pt>
                <c:pt idx="233">
                  <c:v>345084.402773368</c:v>
                </c:pt>
                <c:pt idx="234">
                  <c:v>345718.29381233198</c:v>
                </c:pt>
                <c:pt idx="235">
                  <c:v>346181.85989915201</c:v>
                </c:pt>
                <c:pt idx="236">
                  <c:v>346625.30922015</c:v>
                </c:pt>
                <c:pt idx="237">
                  <c:v>347441.84998354001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DA-4255-BA78-2523EA8F4E5E}"/>
            </c:ext>
          </c:extLst>
        </c:ser>
        <c:ser>
          <c:idx val="1"/>
          <c:order val="1"/>
          <c:tx>
            <c:v>Providence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'Metro_zhvi_uc_sfr_tier_0.33_0.6'!$BF$1:$KI$1</c:f>
              <c:numCache>
                <c:formatCode>m/d/yyyy</c:formatCode>
                <c:ptCount val="238"/>
                <c:pt idx="0">
                  <c:v>38138</c:v>
                </c:pt>
                <c:pt idx="1">
                  <c:v>38168</c:v>
                </c:pt>
                <c:pt idx="2">
                  <c:v>38199</c:v>
                </c:pt>
                <c:pt idx="3">
                  <c:v>38230</c:v>
                </c:pt>
                <c:pt idx="4">
                  <c:v>38260</c:v>
                </c:pt>
                <c:pt idx="5">
                  <c:v>38291</c:v>
                </c:pt>
                <c:pt idx="6">
                  <c:v>38321</c:v>
                </c:pt>
                <c:pt idx="7">
                  <c:v>38352</c:v>
                </c:pt>
                <c:pt idx="8">
                  <c:v>38383</c:v>
                </c:pt>
                <c:pt idx="9">
                  <c:v>38411</c:v>
                </c:pt>
                <c:pt idx="10">
                  <c:v>38442</c:v>
                </c:pt>
                <c:pt idx="11">
                  <c:v>38472</c:v>
                </c:pt>
                <c:pt idx="12">
                  <c:v>38503</c:v>
                </c:pt>
                <c:pt idx="13">
                  <c:v>38533</c:v>
                </c:pt>
                <c:pt idx="14">
                  <c:v>38564</c:v>
                </c:pt>
                <c:pt idx="15">
                  <c:v>38595</c:v>
                </c:pt>
                <c:pt idx="16">
                  <c:v>38625</c:v>
                </c:pt>
                <c:pt idx="17">
                  <c:v>38656</c:v>
                </c:pt>
                <c:pt idx="18">
                  <c:v>38686</c:v>
                </c:pt>
                <c:pt idx="19">
                  <c:v>38717</c:v>
                </c:pt>
                <c:pt idx="20">
                  <c:v>38748</c:v>
                </c:pt>
                <c:pt idx="21">
                  <c:v>38776</c:v>
                </c:pt>
                <c:pt idx="22">
                  <c:v>38807</c:v>
                </c:pt>
                <c:pt idx="23">
                  <c:v>38837</c:v>
                </c:pt>
                <c:pt idx="24">
                  <c:v>38868</c:v>
                </c:pt>
                <c:pt idx="25">
                  <c:v>38898</c:v>
                </c:pt>
                <c:pt idx="26">
                  <c:v>38929</c:v>
                </c:pt>
                <c:pt idx="27">
                  <c:v>38960</c:v>
                </c:pt>
                <c:pt idx="28">
                  <c:v>38990</c:v>
                </c:pt>
                <c:pt idx="29">
                  <c:v>39021</c:v>
                </c:pt>
                <c:pt idx="30">
                  <c:v>39051</c:v>
                </c:pt>
                <c:pt idx="31">
                  <c:v>39082</c:v>
                </c:pt>
                <c:pt idx="32">
                  <c:v>39113</c:v>
                </c:pt>
                <c:pt idx="33">
                  <c:v>39141</c:v>
                </c:pt>
                <c:pt idx="34">
                  <c:v>39172</c:v>
                </c:pt>
                <c:pt idx="35">
                  <c:v>39202</c:v>
                </c:pt>
                <c:pt idx="36">
                  <c:v>39233</c:v>
                </c:pt>
                <c:pt idx="37">
                  <c:v>39263</c:v>
                </c:pt>
                <c:pt idx="38">
                  <c:v>39294</c:v>
                </c:pt>
                <c:pt idx="39">
                  <c:v>39325</c:v>
                </c:pt>
                <c:pt idx="40">
                  <c:v>39355</c:v>
                </c:pt>
                <c:pt idx="41">
                  <c:v>39386</c:v>
                </c:pt>
                <c:pt idx="42">
                  <c:v>39416</c:v>
                </c:pt>
                <c:pt idx="43">
                  <c:v>39447</c:v>
                </c:pt>
                <c:pt idx="44">
                  <c:v>39478</c:v>
                </c:pt>
                <c:pt idx="45">
                  <c:v>39507</c:v>
                </c:pt>
                <c:pt idx="46">
                  <c:v>39538</c:v>
                </c:pt>
                <c:pt idx="47">
                  <c:v>39568</c:v>
                </c:pt>
                <c:pt idx="48">
                  <c:v>39599</c:v>
                </c:pt>
                <c:pt idx="49">
                  <c:v>39629</c:v>
                </c:pt>
                <c:pt idx="50">
                  <c:v>39660</c:v>
                </c:pt>
                <c:pt idx="51">
                  <c:v>39691</c:v>
                </c:pt>
                <c:pt idx="52">
                  <c:v>39721</c:v>
                </c:pt>
                <c:pt idx="53">
                  <c:v>39752</c:v>
                </c:pt>
                <c:pt idx="54">
                  <c:v>39782</c:v>
                </c:pt>
                <c:pt idx="55">
                  <c:v>39813</c:v>
                </c:pt>
                <c:pt idx="56">
                  <c:v>39844</c:v>
                </c:pt>
                <c:pt idx="57">
                  <c:v>39872</c:v>
                </c:pt>
                <c:pt idx="58">
                  <c:v>39903</c:v>
                </c:pt>
                <c:pt idx="59">
                  <c:v>39933</c:v>
                </c:pt>
                <c:pt idx="60">
                  <c:v>39964</c:v>
                </c:pt>
                <c:pt idx="61">
                  <c:v>39994</c:v>
                </c:pt>
                <c:pt idx="62">
                  <c:v>40025</c:v>
                </c:pt>
                <c:pt idx="63">
                  <c:v>40056</c:v>
                </c:pt>
                <c:pt idx="64">
                  <c:v>40086</c:v>
                </c:pt>
                <c:pt idx="65">
                  <c:v>40117</c:v>
                </c:pt>
                <c:pt idx="66">
                  <c:v>40147</c:v>
                </c:pt>
                <c:pt idx="67">
                  <c:v>40178</c:v>
                </c:pt>
                <c:pt idx="68">
                  <c:v>40209</c:v>
                </c:pt>
                <c:pt idx="69">
                  <c:v>40237</c:v>
                </c:pt>
                <c:pt idx="70">
                  <c:v>40268</c:v>
                </c:pt>
                <c:pt idx="71">
                  <c:v>40298</c:v>
                </c:pt>
                <c:pt idx="72">
                  <c:v>40329</c:v>
                </c:pt>
                <c:pt idx="73">
                  <c:v>40359</c:v>
                </c:pt>
                <c:pt idx="74">
                  <c:v>40390</c:v>
                </c:pt>
                <c:pt idx="75">
                  <c:v>40421</c:v>
                </c:pt>
                <c:pt idx="76">
                  <c:v>40451</c:v>
                </c:pt>
                <c:pt idx="77">
                  <c:v>40482</c:v>
                </c:pt>
                <c:pt idx="78">
                  <c:v>40512</c:v>
                </c:pt>
                <c:pt idx="79">
                  <c:v>40543</c:v>
                </c:pt>
                <c:pt idx="80">
                  <c:v>40574</c:v>
                </c:pt>
                <c:pt idx="81">
                  <c:v>40602</c:v>
                </c:pt>
                <c:pt idx="82">
                  <c:v>40633</c:v>
                </c:pt>
                <c:pt idx="83">
                  <c:v>40663</c:v>
                </c:pt>
                <c:pt idx="84">
                  <c:v>40694</c:v>
                </c:pt>
                <c:pt idx="85">
                  <c:v>40724</c:v>
                </c:pt>
                <c:pt idx="86">
                  <c:v>40755</c:v>
                </c:pt>
                <c:pt idx="87">
                  <c:v>40786</c:v>
                </c:pt>
                <c:pt idx="88">
                  <c:v>40816</c:v>
                </c:pt>
                <c:pt idx="89">
                  <c:v>40847</c:v>
                </c:pt>
                <c:pt idx="90">
                  <c:v>40877</c:v>
                </c:pt>
                <c:pt idx="91">
                  <c:v>40908</c:v>
                </c:pt>
                <c:pt idx="92">
                  <c:v>40939</c:v>
                </c:pt>
                <c:pt idx="93">
                  <c:v>40968</c:v>
                </c:pt>
                <c:pt idx="94">
                  <c:v>40999</c:v>
                </c:pt>
                <c:pt idx="95">
                  <c:v>41029</c:v>
                </c:pt>
                <c:pt idx="96">
                  <c:v>41060</c:v>
                </c:pt>
                <c:pt idx="97">
                  <c:v>41090</c:v>
                </c:pt>
                <c:pt idx="98">
                  <c:v>41121</c:v>
                </c:pt>
                <c:pt idx="99">
                  <c:v>41152</c:v>
                </c:pt>
                <c:pt idx="100">
                  <c:v>41182</c:v>
                </c:pt>
                <c:pt idx="101">
                  <c:v>41213</c:v>
                </c:pt>
                <c:pt idx="102">
                  <c:v>41243</c:v>
                </c:pt>
                <c:pt idx="103">
                  <c:v>41274</c:v>
                </c:pt>
                <c:pt idx="104">
                  <c:v>41305</c:v>
                </c:pt>
                <c:pt idx="105">
                  <c:v>41333</c:v>
                </c:pt>
                <c:pt idx="106">
                  <c:v>41364</c:v>
                </c:pt>
                <c:pt idx="107">
                  <c:v>41394</c:v>
                </c:pt>
                <c:pt idx="108">
                  <c:v>41425</c:v>
                </c:pt>
                <c:pt idx="109">
                  <c:v>41455</c:v>
                </c:pt>
                <c:pt idx="110">
                  <c:v>41486</c:v>
                </c:pt>
                <c:pt idx="111">
                  <c:v>41517</c:v>
                </c:pt>
                <c:pt idx="112">
                  <c:v>41547</c:v>
                </c:pt>
                <c:pt idx="113">
                  <c:v>41578</c:v>
                </c:pt>
                <c:pt idx="114">
                  <c:v>41608</c:v>
                </c:pt>
                <c:pt idx="115">
                  <c:v>41639</c:v>
                </c:pt>
                <c:pt idx="116">
                  <c:v>41670</c:v>
                </c:pt>
                <c:pt idx="117">
                  <c:v>41698</c:v>
                </c:pt>
                <c:pt idx="118">
                  <c:v>41729</c:v>
                </c:pt>
                <c:pt idx="119">
                  <c:v>41759</c:v>
                </c:pt>
                <c:pt idx="120">
                  <c:v>41790</c:v>
                </c:pt>
                <c:pt idx="121">
                  <c:v>41820</c:v>
                </c:pt>
                <c:pt idx="122">
                  <c:v>41851</c:v>
                </c:pt>
                <c:pt idx="123">
                  <c:v>41882</c:v>
                </c:pt>
                <c:pt idx="124">
                  <c:v>41912</c:v>
                </c:pt>
                <c:pt idx="125">
                  <c:v>41943</c:v>
                </c:pt>
                <c:pt idx="126">
                  <c:v>41973</c:v>
                </c:pt>
                <c:pt idx="127">
                  <c:v>42004</c:v>
                </c:pt>
                <c:pt idx="128">
                  <c:v>42035</c:v>
                </c:pt>
                <c:pt idx="129">
                  <c:v>42063</c:v>
                </c:pt>
                <c:pt idx="130">
                  <c:v>42094</c:v>
                </c:pt>
                <c:pt idx="131">
                  <c:v>42124</c:v>
                </c:pt>
                <c:pt idx="132">
                  <c:v>42155</c:v>
                </c:pt>
                <c:pt idx="133">
                  <c:v>42185</c:v>
                </c:pt>
                <c:pt idx="134">
                  <c:v>42216</c:v>
                </c:pt>
                <c:pt idx="135">
                  <c:v>42247</c:v>
                </c:pt>
                <c:pt idx="136">
                  <c:v>42277</c:v>
                </c:pt>
                <c:pt idx="137">
                  <c:v>42308</c:v>
                </c:pt>
                <c:pt idx="138">
                  <c:v>42338</c:v>
                </c:pt>
                <c:pt idx="139">
                  <c:v>42369</c:v>
                </c:pt>
                <c:pt idx="140">
                  <c:v>42400</c:v>
                </c:pt>
                <c:pt idx="141">
                  <c:v>42429</c:v>
                </c:pt>
                <c:pt idx="142">
                  <c:v>42460</c:v>
                </c:pt>
                <c:pt idx="143">
                  <c:v>42490</c:v>
                </c:pt>
                <c:pt idx="144">
                  <c:v>42521</c:v>
                </c:pt>
                <c:pt idx="145">
                  <c:v>42551</c:v>
                </c:pt>
                <c:pt idx="146">
                  <c:v>42582</c:v>
                </c:pt>
                <c:pt idx="147">
                  <c:v>42613</c:v>
                </c:pt>
                <c:pt idx="148">
                  <c:v>42643</c:v>
                </c:pt>
                <c:pt idx="149">
                  <c:v>42674</c:v>
                </c:pt>
                <c:pt idx="150">
                  <c:v>42704</c:v>
                </c:pt>
                <c:pt idx="151">
                  <c:v>42735</c:v>
                </c:pt>
                <c:pt idx="152">
                  <c:v>42766</c:v>
                </c:pt>
                <c:pt idx="153">
                  <c:v>42794</c:v>
                </c:pt>
                <c:pt idx="154">
                  <c:v>42825</c:v>
                </c:pt>
                <c:pt idx="155">
                  <c:v>42855</c:v>
                </c:pt>
                <c:pt idx="156">
                  <c:v>42886</c:v>
                </c:pt>
                <c:pt idx="157">
                  <c:v>42916</c:v>
                </c:pt>
                <c:pt idx="158">
                  <c:v>42947</c:v>
                </c:pt>
                <c:pt idx="159">
                  <c:v>42978</c:v>
                </c:pt>
                <c:pt idx="160">
                  <c:v>43008</c:v>
                </c:pt>
                <c:pt idx="161">
                  <c:v>43039</c:v>
                </c:pt>
                <c:pt idx="162">
                  <c:v>43069</c:v>
                </c:pt>
                <c:pt idx="163">
                  <c:v>43100</c:v>
                </c:pt>
                <c:pt idx="164">
                  <c:v>43131</c:v>
                </c:pt>
                <c:pt idx="165">
                  <c:v>43159</c:v>
                </c:pt>
                <c:pt idx="166">
                  <c:v>43190</c:v>
                </c:pt>
                <c:pt idx="167">
                  <c:v>43220</c:v>
                </c:pt>
                <c:pt idx="168">
                  <c:v>43251</c:v>
                </c:pt>
                <c:pt idx="169">
                  <c:v>43281</c:v>
                </c:pt>
                <c:pt idx="170">
                  <c:v>43312</c:v>
                </c:pt>
                <c:pt idx="171">
                  <c:v>43343</c:v>
                </c:pt>
                <c:pt idx="172">
                  <c:v>43373</c:v>
                </c:pt>
                <c:pt idx="173">
                  <c:v>43404</c:v>
                </c:pt>
                <c:pt idx="174">
                  <c:v>43434</c:v>
                </c:pt>
                <c:pt idx="175">
                  <c:v>43465</c:v>
                </c:pt>
                <c:pt idx="176">
                  <c:v>43496</c:v>
                </c:pt>
                <c:pt idx="177">
                  <c:v>43524</c:v>
                </c:pt>
                <c:pt idx="178">
                  <c:v>43555</c:v>
                </c:pt>
                <c:pt idx="179">
                  <c:v>43585</c:v>
                </c:pt>
                <c:pt idx="180">
                  <c:v>43616</c:v>
                </c:pt>
                <c:pt idx="181">
                  <c:v>43646</c:v>
                </c:pt>
                <c:pt idx="182">
                  <c:v>43677</c:v>
                </c:pt>
                <c:pt idx="183">
                  <c:v>43708</c:v>
                </c:pt>
                <c:pt idx="184">
                  <c:v>43738</c:v>
                </c:pt>
                <c:pt idx="185">
                  <c:v>43769</c:v>
                </c:pt>
                <c:pt idx="186">
                  <c:v>43799</c:v>
                </c:pt>
                <c:pt idx="187">
                  <c:v>43830</c:v>
                </c:pt>
                <c:pt idx="188">
                  <c:v>43861</c:v>
                </c:pt>
                <c:pt idx="189">
                  <c:v>43890</c:v>
                </c:pt>
                <c:pt idx="190">
                  <c:v>43921</c:v>
                </c:pt>
                <c:pt idx="191">
                  <c:v>43951</c:v>
                </c:pt>
                <c:pt idx="192">
                  <c:v>43982</c:v>
                </c:pt>
                <c:pt idx="193">
                  <c:v>44012</c:v>
                </c:pt>
                <c:pt idx="194">
                  <c:v>44043</c:v>
                </c:pt>
                <c:pt idx="195">
                  <c:v>44074</c:v>
                </c:pt>
                <c:pt idx="196">
                  <c:v>44104</c:v>
                </c:pt>
                <c:pt idx="197">
                  <c:v>44135</c:v>
                </c:pt>
                <c:pt idx="198">
                  <c:v>44165</c:v>
                </c:pt>
                <c:pt idx="199">
                  <c:v>44196</c:v>
                </c:pt>
                <c:pt idx="200">
                  <c:v>44227</c:v>
                </c:pt>
                <c:pt idx="201">
                  <c:v>44255</c:v>
                </c:pt>
                <c:pt idx="202">
                  <c:v>44286</c:v>
                </c:pt>
                <c:pt idx="203">
                  <c:v>44316</c:v>
                </c:pt>
                <c:pt idx="204">
                  <c:v>44347</c:v>
                </c:pt>
                <c:pt idx="205">
                  <c:v>44377</c:v>
                </c:pt>
                <c:pt idx="206">
                  <c:v>44408</c:v>
                </c:pt>
                <c:pt idx="207">
                  <c:v>44439</c:v>
                </c:pt>
                <c:pt idx="208">
                  <c:v>44469</c:v>
                </c:pt>
                <c:pt idx="209">
                  <c:v>44500</c:v>
                </c:pt>
                <c:pt idx="210">
                  <c:v>44530</c:v>
                </c:pt>
                <c:pt idx="211">
                  <c:v>44561</c:v>
                </c:pt>
                <c:pt idx="212">
                  <c:v>44592</c:v>
                </c:pt>
                <c:pt idx="213">
                  <c:v>44620</c:v>
                </c:pt>
                <c:pt idx="214">
                  <c:v>44651</c:v>
                </c:pt>
                <c:pt idx="215">
                  <c:v>44681</c:v>
                </c:pt>
                <c:pt idx="216">
                  <c:v>44712</c:v>
                </c:pt>
                <c:pt idx="217">
                  <c:v>44742</c:v>
                </c:pt>
                <c:pt idx="218">
                  <c:v>44773</c:v>
                </c:pt>
                <c:pt idx="219">
                  <c:v>44804</c:v>
                </c:pt>
                <c:pt idx="220">
                  <c:v>44834</c:v>
                </c:pt>
                <c:pt idx="221">
                  <c:v>44865</c:v>
                </c:pt>
                <c:pt idx="222">
                  <c:v>44895</c:v>
                </c:pt>
                <c:pt idx="223">
                  <c:v>44926</c:v>
                </c:pt>
                <c:pt idx="224">
                  <c:v>44957</c:v>
                </c:pt>
                <c:pt idx="225">
                  <c:v>44985</c:v>
                </c:pt>
                <c:pt idx="226">
                  <c:v>45016</c:v>
                </c:pt>
                <c:pt idx="227">
                  <c:v>45046</c:v>
                </c:pt>
                <c:pt idx="228">
                  <c:v>45077</c:v>
                </c:pt>
                <c:pt idx="229">
                  <c:v>45107</c:v>
                </c:pt>
                <c:pt idx="230">
                  <c:v>45138</c:v>
                </c:pt>
                <c:pt idx="231">
                  <c:v>45169</c:v>
                </c:pt>
                <c:pt idx="232">
                  <c:v>45199</c:v>
                </c:pt>
                <c:pt idx="233">
                  <c:v>45230</c:v>
                </c:pt>
                <c:pt idx="234">
                  <c:v>45260</c:v>
                </c:pt>
                <c:pt idx="235">
                  <c:v>45291</c:v>
                </c:pt>
                <c:pt idx="236">
                  <c:v>45322</c:v>
                </c:pt>
                <c:pt idx="237">
                  <c:v>45351</c:v>
                </c:pt>
              </c:numCache>
            </c:numRef>
          </c:cat>
          <c:val>
            <c:numRef>
              <c:f>'Metro_zhvi_uc_sfr_tier_0.33_0.6'!$BF$40:$KI$40</c:f>
              <c:numCache>
                <c:formatCode>General</c:formatCode>
                <c:ptCount val="238"/>
                <c:pt idx="0">
                  <c:v>259882.87610759499</c:v>
                </c:pt>
                <c:pt idx="1">
                  <c:v>263690.35409401398</c:v>
                </c:pt>
                <c:pt idx="2">
                  <c:v>267499.699631528</c:v>
                </c:pt>
                <c:pt idx="3">
                  <c:v>271008.06361668202</c:v>
                </c:pt>
                <c:pt idx="4">
                  <c:v>274177.79321233998</c:v>
                </c:pt>
                <c:pt idx="5">
                  <c:v>277378.00737694098</c:v>
                </c:pt>
                <c:pt idx="6">
                  <c:v>280262.85094130097</c:v>
                </c:pt>
                <c:pt idx="7">
                  <c:v>283039.43166688998</c:v>
                </c:pt>
                <c:pt idx="8">
                  <c:v>285630.59356222098</c:v>
                </c:pt>
                <c:pt idx="9">
                  <c:v>288252.19937203301</c:v>
                </c:pt>
                <c:pt idx="10">
                  <c:v>290747.60205800802</c:v>
                </c:pt>
                <c:pt idx="11">
                  <c:v>293570.24144842598</c:v>
                </c:pt>
                <c:pt idx="12">
                  <c:v>296136.40498653299</c:v>
                </c:pt>
                <c:pt idx="13">
                  <c:v>298264.77150516101</c:v>
                </c:pt>
                <c:pt idx="14">
                  <c:v>299792.98434024601</c:v>
                </c:pt>
                <c:pt idx="15">
                  <c:v>301262.04475555202</c:v>
                </c:pt>
                <c:pt idx="16">
                  <c:v>303095.09583751799</c:v>
                </c:pt>
                <c:pt idx="17">
                  <c:v>305135.64294382598</c:v>
                </c:pt>
                <c:pt idx="18">
                  <c:v>306979.08561549702</c:v>
                </c:pt>
                <c:pt idx="19">
                  <c:v>308304.48519232502</c:v>
                </c:pt>
                <c:pt idx="20">
                  <c:v>308931.70293083502</c:v>
                </c:pt>
                <c:pt idx="21">
                  <c:v>309404.41214658797</c:v>
                </c:pt>
                <c:pt idx="22">
                  <c:v>310159.89847188001</c:v>
                </c:pt>
                <c:pt idx="23">
                  <c:v>311417.14601083897</c:v>
                </c:pt>
                <c:pt idx="24">
                  <c:v>312393.709297408</c:v>
                </c:pt>
                <c:pt idx="25">
                  <c:v>312754.72120923002</c:v>
                </c:pt>
                <c:pt idx="26">
                  <c:v>312166.019113141</c:v>
                </c:pt>
                <c:pt idx="27">
                  <c:v>310902.91291052999</c:v>
                </c:pt>
                <c:pt idx="28">
                  <c:v>309054.74871233699</c:v>
                </c:pt>
                <c:pt idx="29">
                  <c:v>307222.67367434001</c:v>
                </c:pt>
                <c:pt idx="30">
                  <c:v>305468.52310700802</c:v>
                </c:pt>
                <c:pt idx="31">
                  <c:v>304060.74404254399</c:v>
                </c:pt>
                <c:pt idx="32">
                  <c:v>302688.22368628299</c:v>
                </c:pt>
                <c:pt idx="33">
                  <c:v>301354.41833095503</c:v>
                </c:pt>
                <c:pt idx="34">
                  <c:v>300178.651893628</c:v>
                </c:pt>
                <c:pt idx="35">
                  <c:v>298865.87260948197</c:v>
                </c:pt>
                <c:pt idx="36">
                  <c:v>298038.92226608901</c:v>
                </c:pt>
                <c:pt idx="37">
                  <c:v>296518.678559191</c:v>
                </c:pt>
                <c:pt idx="38">
                  <c:v>295217.59271830198</c:v>
                </c:pt>
                <c:pt idx="39">
                  <c:v>293494.02020455501</c:v>
                </c:pt>
                <c:pt idx="40">
                  <c:v>292032.54265370301</c:v>
                </c:pt>
                <c:pt idx="41">
                  <c:v>290936.55382867501</c:v>
                </c:pt>
                <c:pt idx="42">
                  <c:v>290148.69134974398</c:v>
                </c:pt>
                <c:pt idx="43">
                  <c:v>289501.16669965599</c:v>
                </c:pt>
                <c:pt idx="44">
                  <c:v>288054.41562938102</c:v>
                </c:pt>
                <c:pt idx="45">
                  <c:v>286048.19881180301</c:v>
                </c:pt>
                <c:pt idx="46">
                  <c:v>283814.20752457698</c:v>
                </c:pt>
                <c:pt idx="47">
                  <c:v>281661.408288415</c:v>
                </c:pt>
                <c:pt idx="48">
                  <c:v>279513.60788676998</c:v>
                </c:pt>
                <c:pt idx="49">
                  <c:v>277280.76991956099</c:v>
                </c:pt>
                <c:pt idx="50">
                  <c:v>274670.67487337702</c:v>
                </c:pt>
                <c:pt idx="51">
                  <c:v>271660.20118287997</c:v>
                </c:pt>
                <c:pt idx="52">
                  <c:v>268471.76709731302</c:v>
                </c:pt>
                <c:pt idx="53">
                  <c:v>265119.54880092002</c:v>
                </c:pt>
                <c:pt idx="54">
                  <c:v>261895.07170489099</c:v>
                </c:pt>
                <c:pt idx="55">
                  <c:v>258693.51843522399</c:v>
                </c:pt>
                <c:pt idx="56">
                  <c:v>255691.89024787399</c:v>
                </c:pt>
                <c:pt idx="57">
                  <c:v>253078.60282853199</c:v>
                </c:pt>
                <c:pt idx="58">
                  <c:v>250506.349556687</c:v>
                </c:pt>
                <c:pt idx="59">
                  <c:v>248251.10133547199</c:v>
                </c:pt>
                <c:pt idx="60">
                  <c:v>246002.22091662901</c:v>
                </c:pt>
                <c:pt idx="61">
                  <c:v>244159.457956347</c:v>
                </c:pt>
                <c:pt idx="62">
                  <c:v>242555.14279805799</c:v>
                </c:pt>
                <c:pt idx="63">
                  <c:v>241381.581171945</c:v>
                </c:pt>
                <c:pt idx="64">
                  <c:v>240559.63114191001</c:v>
                </c:pt>
                <c:pt idx="65">
                  <c:v>240084.128399184</c:v>
                </c:pt>
                <c:pt idx="66">
                  <c:v>240126.52216842701</c:v>
                </c:pt>
                <c:pt idx="67">
                  <c:v>240349.50518304901</c:v>
                </c:pt>
                <c:pt idx="68">
                  <c:v>241226.13349892301</c:v>
                </c:pt>
                <c:pt idx="69">
                  <c:v>241956.16112801901</c:v>
                </c:pt>
                <c:pt idx="70">
                  <c:v>242638.76770099599</c:v>
                </c:pt>
                <c:pt idx="71">
                  <c:v>242923.60977396299</c:v>
                </c:pt>
                <c:pt idx="72">
                  <c:v>243101.56861836699</c:v>
                </c:pt>
                <c:pt idx="73">
                  <c:v>243237.554706122</c:v>
                </c:pt>
                <c:pt idx="74">
                  <c:v>243177.14887835699</c:v>
                </c:pt>
                <c:pt idx="75">
                  <c:v>242833.31684092901</c:v>
                </c:pt>
                <c:pt idx="76">
                  <c:v>241915.86723458199</c:v>
                </c:pt>
                <c:pt idx="77">
                  <c:v>240470.427772355</c:v>
                </c:pt>
                <c:pt idx="78">
                  <c:v>238844.362445465</c:v>
                </c:pt>
                <c:pt idx="79">
                  <c:v>237726.680658325</c:v>
                </c:pt>
                <c:pt idx="80">
                  <c:v>236787.00771133701</c:v>
                </c:pt>
                <c:pt idx="81">
                  <c:v>235968.96829518001</c:v>
                </c:pt>
                <c:pt idx="82">
                  <c:v>234737.34621855</c:v>
                </c:pt>
                <c:pt idx="83">
                  <c:v>233340.36299443501</c:v>
                </c:pt>
                <c:pt idx="84">
                  <c:v>231813.909524658</c:v>
                </c:pt>
                <c:pt idx="85">
                  <c:v>230597.24572200899</c:v>
                </c:pt>
                <c:pt idx="86">
                  <c:v>229403.585200842</c:v>
                </c:pt>
                <c:pt idx="87">
                  <c:v>228357.09671976499</c:v>
                </c:pt>
                <c:pt idx="88">
                  <c:v>227156.447640484</c:v>
                </c:pt>
                <c:pt idx="89">
                  <c:v>226019.31189884301</c:v>
                </c:pt>
                <c:pt idx="90">
                  <c:v>224511.59178260399</c:v>
                </c:pt>
                <c:pt idx="91">
                  <c:v>223113.68286663701</c:v>
                </c:pt>
                <c:pt idx="92">
                  <c:v>221941.03471624901</c:v>
                </c:pt>
                <c:pt idx="93">
                  <c:v>221226.665495472</c:v>
                </c:pt>
                <c:pt idx="94">
                  <c:v>220884.17617133001</c:v>
                </c:pt>
                <c:pt idx="95">
                  <c:v>220764.99665846099</c:v>
                </c:pt>
                <c:pt idx="96">
                  <c:v>220808.63393556801</c:v>
                </c:pt>
                <c:pt idx="97">
                  <c:v>221049.00590508</c:v>
                </c:pt>
                <c:pt idx="98">
                  <c:v>221459.2224263</c:v>
                </c:pt>
                <c:pt idx="99">
                  <c:v>221682.89190464999</c:v>
                </c:pt>
                <c:pt idx="100">
                  <c:v>221616.682994378</c:v>
                </c:pt>
                <c:pt idx="101">
                  <c:v>221490.42686520299</c:v>
                </c:pt>
                <c:pt idx="102">
                  <c:v>221805.35318614199</c:v>
                </c:pt>
                <c:pt idx="103">
                  <c:v>222171.80677074101</c:v>
                </c:pt>
                <c:pt idx="104">
                  <c:v>222656.16665784799</c:v>
                </c:pt>
                <c:pt idx="105">
                  <c:v>223508.81226991201</c:v>
                </c:pt>
                <c:pt idx="106">
                  <c:v>224725.257144217</c:v>
                </c:pt>
                <c:pt idx="107">
                  <c:v>226140.43276480099</c:v>
                </c:pt>
                <c:pt idx="108">
                  <c:v>227508.581182233</c:v>
                </c:pt>
                <c:pt idx="109">
                  <c:v>229020.181337466</c:v>
                </c:pt>
                <c:pt idx="110">
                  <c:v>230549.59572708601</c:v>
                </c:pt>
                <c:pt idx="111">
                  <c:v>231819.71642351401</c:v>
                </c:pt>
                <c:pt idx="112">
                  <c:v>232724.04869209399</c:v>
                </c:pt>
                <c:pt idx="113">
                  <c:v>233321.460745544</c:v>
                </c:pt>
                <c:pt idx="114">
                  <c:v>233879.104564437</c:v>
                </c:pt>
                <c:pt idx="115">
                  <c:v>234427.94243214899</c:v>
                </c:pt>
                <c:pt idx="116">
                  <c:v>235111.04666355101</c:v>
                </c:pt>
                <c:pt idx="117">
                  <c:v>235948.31530685301</c:v>
                </c:pt>
                <c:pt idx="118">
                  <c:v>237020.57371863801</c:v>
                </c:pt>
                <c:pt idx="119">
                  <c:v>238391.91292967499</c:v>
                </c:pt>
                <c:pt idx="120">
                  <c:v>239701.09539349601</c:v>
                </c:pt>
                <c:pt idx="121">
                  <c:v>240549.595081401</c:v>
                </c:pt>
                <c:pt idx="122">
                  <c:v>240940.95242273001</c:v>
                </c:pt>
                <c:pt idx="123">
                  <c:v>241014.12735885699</c:v>
                </c:pt>
                <c:pt idx="124">
                  <c:v>241232.66343626799</c:v>
                </c:pt>
                <c:pt idx="125">
                  <c:v>241292.89406417901</c:v>
                </c:pt>
                <c:pt idx="126">
                  <c:v>241618.34707853099</c:v>
                </c:pt>
                <c:pt idx="127">
                  <c:v>241935.17986380399</c:v>
                </c:pt>
                <c:pt idx="128">
                  <c:v>242351.71331860099</c:v>
                </c:pt>
                <c:pt idx="129">
                  <c:v>243086.84896865499</c:v>
                </c:pt>
                <c:pt idx="130">
                  <c:v>244024.53214572099</c:v>
                </c:pt>
                <c:pt idx="131">
                  <c:v>245139.32831720801</c:v>
                </c:pt>
                <c:pt idx="132">
                  <c:v>245954.61168662299</c:v>
                </c:pt>
                <c:pt idx="133">
                  <c:v>246622.318984727</c:v>
                </c:pt>
                <c:pt idx="134">
                  <c:v>247590.46836091499</c:v>
                </c:pt>
                <c:pt idx="135">
                  <c:v>248807.420562074</c:v>
                </c:pt>
                <c:pt idx="136">
                  <c:v>250219.505092176</c:v>
                </c:pt>
                <c:pt idx="137">
                  <c:v>251542.480862222</c:v>
                </c:pt>
                <c:pt idx="138">
                  <c:v>253003.07424683601</c:v>
                </c:pt>
                <c:pt idx="139">
                  <c:v>254600.27712012801</c:v>
                </c:pt>
                <c:pt idx="140">
                  <c:v>256263.05069972001</c:v>
                </c:pt>
                <c:pt idx="141">
                  <c:v>257660.14588800899</c:v>
                </c:pt>
                <c:pt idx="142">
                  <c:v>258690.54192200501</c:v>
                </c:pt>
                <c:pt idx="143">
                  <c:v>259655.55320881301</c:v>
                </c:pt>
                <c:pt idx="144">
                  <c:v>260876.593937531</c:v>
                </c:pt>
                <c:pt idx="145">
                  <c:v>262345.71445093001</c:v>
                </c:pt>
                <c:pt idx="146">
                  <c:v>263768.89992936898</c:v>
                </c:pt>
                <c:pt idx="147">
                  <c:v>264878.71420195699</c:v>
                </c:pt>
                <c:pt idx="148">
                  <c:v>266122.47770537599</c:v>
                </c:pt>
                <c:pt idx="149">
                  <c:v>267375.73007067502</c:v>
                </c:pt>
                <c:pt idx="150">
                  <c:v>269023.96650471498</c:v>
                </c:pt>
                <c:pt idx="151">
                  <c:v>270753.22445873998</c:v>
                </c:pt>
                <c:pt idx="152">
                  <c:v>272624.34856123902</c:v>
                </c:pt>
                <c:pt idx="153">
                  <c:v>274409.18722527003</c:v>
                </c:pt>
                <c:pt idx="154">
                  <c:v>276207.89740038099</c:v>
                </c:pt>
                <c:pt idx="155">
                  <c:v>278211.44626652001</c:v>
                </c:pt>
                <c:pt idx="156">
                  <c:v>280201.37579887098</c:v>
                </c:pt>
                <c:pt idx="157">
                  <c:v>282002.50048728398</c:v>
                </c:pt>
                <c:pt idx="158">
                  <c:v>283444.93158954498</c:v>
                </c:pt>
                <c:pt idx="159">
                  <c:v>284503.85438198398</c:v>
                </c:pt>
                <c:pt idx="160">
                  <c:v>285643.64108477999</c:v>
                </c:pt>
                <c:pt idx="161">
                  <c:v>286745.84869218199</c:v>
                </c:pt>
                <c:pt idx="162">
                  <c:v>288282.162796841</c:v>
                </c:pt>
                <c:pt idx="163">
                  <c:v>289793.08322710003</c:v>
                </c:pt>
                <c:pt idx="164">
                  <c:v>291300.00006371998</c:v>
                </c:pt>
                <c:pt idx="165">
                  <c:v>292502.81902474602</c:v>
                </c:pt>
                <c:pt idx="166">
                  <c:v>294081.94456240698</c:v>
                </c:pt>
                <c:pt idx="167">
                  <c:v>295802.03597277298</c:v>
                </c:pt>
                <c:pt idx="168">
                  <c:v>297637.80688356102</c:v>
                </c:pt>
                <c:pt idx="169">
                  <c:v>299096.07426130999</c:v>
                </c:pt>
                <c:pt idx="170">
                  <c:v>300676.32549814502</c:v>
                </c:pt>
                <c:pt idx="171">
                  <c:v>302222.612319929</c:v>
                </c:pt>
                <c:pt idx="172">
                  <c:v>303638.01312749501</c:v>
                </c:pt>
                <c:pt idx="173">
                  <c:v>304334.58703442902</c:v>
                </c:pt>
                <c:pt idx="174">
                  <c:v>304579.28713727201</c:v>
                </c:pt>
                <c:pt idx="175">
                  <c:v>304627.38702623599</c:v>
                </c:pt>
                <c:pt idx="176">
                  <c:v>304832.84893954999</c:v>
                </c:pt>
                <c:pt idx="177">
                  <c:v>305594.522572755</c:v>
                </c:pt>
                <c:pt idx="178">
                  <c:v>306653.957756805</c:v>
                </c:pt>
                <c:pt idx="179">
                  <c:v>308120.698266041</c:v>
                </c:pt>
                <c:pt idx="180">
                  <c:v>309189.44647608401</c:v>
                </c:pt>
                <c:pt idx="181">
                  <c:v>310248.18938069401</c:v>
                </c:pt>
                <c:pt idx="182">
                  <c:v>310992.70822286501</c:v>
                </c:pt>
                <c:pt idx="183">
                  <c:v>311618.99024111399</c:v>
                </c:pt>
                <c:pt idx="184">
                  <c:v>312072.05345023097</c:v>
                </c:pt>
                <c:pt idx="185">
                  <c:v>312783.39094636502</c:v>
                </c:pt>
                <c:pt idx="186">
                  <c:v>314239.30398924602</c:v>
                </c:pt>
                <c:pt idx="187">
                  <c:v>315887.47525604698</c:v>
                </c:pt>
                <c:pt idx="188">
                  <c:v>318165.78284878097</c:v>
                </c:pt>
                <c:pt idx="189">
                  <c:v>320352.71951716999</c:v>
                </c:pt>
                <c:pt idx="190">
                  <c:v>322860.10142424202</c:v>
                </c:pt>
                <c:pt idx="191">
                  <c:v>324999.083521088</c:v>
                </c:pt>
                <c:pt idx="192">
                  <c:v>326184.73629163601</c:v>
                </c:pt>
                <c:pt idx="193">
                  <c:v>326588.211680434</c:v>
                </c:pt>
                <c:pt idx="194">
                  <c:v>327124.837336411</c:v>
                </c:pt>
                <c:pt idx="195">
                  <c:v>329183.97400583402</c:v>
                </c:pt>
                <c:pt idx="196">
                  <c:v>333198.213454735</c:v>
                </c:pt>
                <c:pt idx="197">
                  <c:v>338608.64224070299</c:v>
                </c:pt>
                <c:pt idx="198">
                  <c:v>344940.65315902903</c:v>
                </c:pt>
                <c:pt idx="199">
                  <c:v>351451.61738918698</c:v>
                </c:pt>
                <c:pt idx="200">
                  <c:v>357371.631801804</c:v>
                </c:pt>
                <c:pt idx="201">
                  <c:v>363441.58392067999</c:v>
                </c:pt>
                <c:pt idx="202">
                  <c:v>369623.8188836</c:v>
                </c:pt>
                <c:pt idx="203">
                  <c:v>376417.00202410301</c:v>
                </c:pt>
                <c:pt idx="204">
                  <c:v>383077.48347132897</c:v>
                </c:pt>
                <c:pt idx="205">
                  <c:v>389111.23381870001</c:v>
                </c:pt>
                <c:pt idx="206">
                  <c:v>392974.06745493901</c:v>
                </c:pt>
                <c:pt idx="207">
                  <c:v>394210.26249725098</c:v>
                </c:pt>
                <c:pt idx="208">
                  <c:v>393512.16818280501</c:v>
                </c:pt>
                <c:pt idx="209">
                  <c:v>392811.98201286601</c:v>
                </c:pt>
                <c:pt idx="210">
                  <c:v>393268.38925202598</c:v>
                </c:pt>
                <c:pt idx="211">
                  <c:v>394731.39180902799</c:v>
                </c:pt>
                <c:pt idx="212">
                  <c:v>398996.892440114</c:v>
                </c:pt>
                <c:pt idx="213">
                  <c:v>405729.00025365897</c:v>
                </c:pt>
                <c:pt idx="214">
                  <c:v>414754.89116795099</c:v>
                </c:pt>
                <c:pt idx="215">
                  <c:v>423343.59659936698</c:v>
                </c:pt>
                <c:pt idx="216">
                  <c:v>430683.36484705901</c:v>
                </c:pt>
                <c:pt idx="217">
                  <c:v>436410.25676563103</c:v>
                </c:pt>
                <c:pt idx="218">
                  <c:v>439208.83917820902</c:v>
                </c:pt>
                <c:pt idx="219">
                  <c:v>438761.87077982398</c:v>
                </c:pt>
                <c:pt idx="220">
                  <c:v>436110.86742644501</c:v>
                </c:pt>
                <c:pt idx="221">
                  <c:v>434064.36637093697</c:v>
                </c:pt>
                <c:pt idx="222">
                  <c:v>433158.539061838</c:v>
                </c:pt>
                <c:pt idx="223">
                  <c:v>432953.22769248998</c:v>
                </c:pt>
                <c:pt idx="224">
                  <c:v>432222.56558650301</c:v>
                </c:pt>
                <c:pt idx="225">
                  <c:v>432042.20291949803</c:v>
                </c:pt>
                <c:pt idx="226">
                  <c:v>433191.17615174199</c:v>
                </c:pt>
                <c:pt idx="227">
                  <c:v>436371.64275330899</c:v>
                </c:pt>
                <c:pt idx="228">
                  <c:v>440700.93021254701</c:v>
                </c:pt>
                <c:pt idx="229">
                  <c:v>445140.22611837502</c:v>
                </c:pt>
                <c:pt idx="230">
                  <c:v>449336.570360396</c:v>
                </c:pt>
                <c:pt idx="231">
                  <c:v>453191.46789426298</c:v>
                </c:pt>
                <c:pt idx="232">
                  <c:v>456564.172894335</c:v>
                </c:pt>
                <c:pt idx="233">
                  <c:v>459559.44565198</c:v>
                </c:pt>
                <c:pt idx="234">
                  <c:v>461912.54411133</c:v>
                </c:pt>
                <c:pt idx="235">
                  <c:v>464099.34267782199</c:v>
                </c:pt>
                <c:pt idx="236">
                  <c:v>465386.74838403799</c:v>
                </c:pt>
                <c:pt idx="237">
                  <c:v>466884.69759319403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DA-4255-BA78-2523EA8F4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9464767"/>
        <c:axId val="339456607"/>
      </c:lineChart>
      <c:dateAx>
        <c:axId val="339464767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6607"/>
        <c:crosses val="autoZero"/>
        <c:auto val="1"/>
        <c:lblOffset val="100"/>
        <c:baseTimeUnit val="months"/>
        <c:majorUnit val="6"/>
        <c:majorTimeUnit val="months"/>
      </c:dateAx>
      <c:valAx>
        <c:axId val="339456607"/>
        <c:scaling>
          <c:orientation val="minMax"/>
          <c:max val="500000"/>
          <c:min val="1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6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PCE</a:t>
            </a:r>
            <a:r>
              <a:rPr lang="en-US" sz="2400" baseline="0"/>
              <a:t> Core Inflation: 2 Horizons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6 mo Inflation Annualized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Graph'!$A$25:$A$76</c:f>
              <c:numCache>
                <c:formatCode>yyyy\-mm\-dd</c:formatCode>
                <c:ptCount val="52"/>
                <c:pt idx="0">
                  <c:v>43770</c:v>
                </c:pt>
                <c:pt idx="1">
                  <c:v>43800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  <c:pt idx="6">
                  <c:v>43952</c:v>
                </c:pt>
                <c:pt idx="7">
                  <c:v>43983</c:v>
                </c:pt>
                <c:pt idx="8">
                  <c:v>44013</c:v>
                </c:pt>
                <c:pt idx="9">
                  <c:v>44044</c:v>
                </c:pt>
                <c:pt idx="10">
                  <c:v>44075</c:v>
                </c:pt>
                <c:pt idx="11">
                  <c:v>44105</c:v>
                </c:pt>
                <c:pt idx="12">
                  <c:v>44136</c:v>
                </c:pt>
                <c:pt idx="13">
                  <c:v>44166</c:v>
                </c:pt>
                <c:pt idx="14">
                  <c:v>44197</c:v>
                </c:pt>
                <c:pt idx="15">
                  <c:v>44228</c:v>
                </c:pt>
                <c:pt idx="16">
                  <c:v>44256</c:v>
                </c:pt>
                <c:pt idx="17">
                  <c:v>44287</c:v>
                </c:pt>
                <c:pt idx="18">
                  <c:v>44317</c:v>
                </c:pt>
                <c:pt idx="19">
                  <c:v>44348</c:v>
                </c:pt>
                <c:pt idx="20">
                  <c:v>44378</c:v>
                </c:pt>
                <c:pt idx="21">
                  <c:v>44409</c:v>
                </c:pt>
                <c:pt idx="22">
                  <c:v>44440</c:v>
                </c:pt>
                <c:pt idx="23">
                  <c:v>44470</c:v>
                </c:pt>
                <c:pt idx="24">
                  <c:v>44501</c:v>
                </c:pt>
                <c:pt idx="25">
                  <c:v>44531</c:v>
                </c:pt>
                <c:pt idx="26">
                  <c:v>44562</c:v>
                </c:pt>
                <c:pt idx="27">
                  <c:v>44593</c:v>
                </c:pt>
                <c:pt idx="28">
                  <c:v>44621</c:v>
                </c:pt>
                <c:pt idx="29">
                  <c:v>44652</c:v>
                </c:pt>
                <c:pt idx="30">
                  <c:v>44682</c:v>
                </c:pt>
                <c:pt idx="31">
                  <c:v>44713</c:v>
                </c:pt>
                <c:pt idx="32">
                  <c:v>44743</c:v>
                </c:pt>
                <c:pt idx="33">
                  <c:v>44774</c:v>
                </c:pt>
                <c:pt idx="34">
                  <c:v>44805</c:v>
                </c:pt>
                <c:pt idx="35">
                  <c:v>44835</c:v>
                </c:pt>
                <c:pt idx="36">
                  <c:v>44866</c:v>
                </c:pt>
                <c:pt idx="37">
                  <c:v>44896</c:v>
                </c:pt>
                <c:pt idx="38">
                  <c:v>44927</c:v>
                </c:pt>
                <c:pt idx="39">
                  <c:v>44958</c:v>
                </c:pt>
                <c:pt idx="40">
                  <c:v>44986</c:v>
                </c:pt>
                <c:pt idx="41">
                  <c:v>45017</c:v>
                </c:pt>
                <c:pt idx="42">
                  <c:v>45047</c:v>
                </c:pt>
                <c:pt idx="43">
                  <c:v>45078</c:v>
                </c:pt>
                <c:pt idx="44">
                  <c:v>45108</c:v>
                </c:pt>
                <c:pt idx="45">
                  <c:v>45139</c:v>
                </c:pt>
                <c:pt idx="46">
                  <c:v>45170</c:v>
                </c:pt>
                <c:pt idx="47">
                  <c:v>45200</c:v>
                </c:pt>
                <c:pt idx="48">
                  <c:v>45231</c:v>
                </c:pt>
                <c:pt idx="49">
                  <c:v>45261</c:v>
                </c:pt>
                <c:pt idx="50">
                  <c:v>45292</c:v>
                </c:pt>
                <c:pt idx="51">
                  <c:v>45323</c:v>
                </c:pt>
              </c:numCache>
            </c:numRef>
          </c:cat>
          <c:val>
            <c:numRef>
              <c:f>'FRED Graph'!$E$25:$E$76</c:f>
              <c:numCache>
                <c:formatCode>0.00%</c:formatCode>
                <c:ptCount val="52"/>
                <c:pt idx="0">
                  <c:v>1.1072190827115858E-2</c:v>
                </c:pt>
                <c:pt idx="1">
                  <c:v>1.577659093306405E-2</c:v>
                </c:pt>
                <c:pt idx="2">
                  <c:v>1.6806184127546642E-2</c:v>
                </c:pt>
                <c:pt idx="3">
                  <c:v>1.9445160642559411E-2</c:v>
                </c:pt>
                <c:pt idx="4">
                  <c:v>1.6102239733686519E-2</c:v>
                </c:pt>
                <c:pt idx="5">
                  <c:v>5.3167316235374074E-3</c:v>
                </c:pt>
                <c:pt idx="6">
                  <c:v>7.0703493744801449E-3</c:v>
                </c:pt>
                <c:pt idx="7">
                  <c:v>4.7043171658840421E-3</c:v>
                </c:pt>
                <c:pt idx="8">
                  <c:v>8.4023571864038082E-3</c:v>
                </c:pt>
                <c:pt idx="9">
                  <c:v>1.0825594264399774E-2</c:v>
                </c:pt>
                <c:pt idx="10">
                  <c:v>1.5434003714872802E-2</c:v>
                </c:pt>
                <c:pt idx="11">
                  <c:v>2.3797547192048185E-2</c:v>
                </c:pt>
                <c:pt idx="12">
                  <c:v>2.2896049249655048E-2</c:v>
                </c:pt>
                <c:pt idx="13">
                  <c:v>2.6423876999069451E-2</c:v>
                </c:pt>
                <c:pt idx="14">
                  <c:v>2.5978426232794893E-2</c:v>
                </c:pt>
                <c:pt idx="15">
                  <c:v>2.4283491468905405E-2</c:v>
                </c:pt>
                <c:pt idx="16">
                  <c:v>2.9727142902300718E-2</c:v>
                </c:pt>
                <c:pt idx="17">
                  <c:v>4.0682412259871237E-2</c:v>
                </c:pt>
                <c:pt idx="18">
                  <c:v>5.016281421909996E-2</c:v>
                </c:pt>
                <c:pt idx="19">
                  <c:v>5.272688449482521E-2</c:v>
                </c:pt>
                <c:pt idx="20">
                  <c:v>5.4415724819306011E-2</c:v>
                </c:pt>
                <c:pt idx="21">
                  <c:v>5.6340564128265269E-2</c:v>
                </c:pt>
                <c:pt idx="22">
                  <c:v>5.187852950998173E-2</c:v>
                </c:pt>
                <c:pt idx="23">
                  <c:v>4.9351685828699532E-2</c:v>
                </c:pt>
                <c:pt idx="24">
                  <c:v>4.8859873028730405E-2</c:v>
                </c:pt>
                <c:pt idx="25">
                  <c:v>5.2033425778494902E-2</c:v>
                </c:pt>
                <c:pt idx="26">
                  <c:v>5.2974644345513244E-2</c:v>
                </c:pt>
                <c:pt idx="27">
                  <c:v>5.5153774034929937E-2</c:v>
                </c:pt>
                <c:pt idx="28">
                  <c:v>5.9125541122213354E-2</c:v>
                </c:pt>
                <c:pt idx="29">
                  <c:v>5.5756855963776886E-2</c:v>
                </c:pt>
                <c:pt idx="30">
                  <c:v>5.2634729971747118E-2</c:v>
                </c:pt>
                <c:pt idx="31">
                  <c:v>5.1818225741312229E-2</c:v>
                </c:pt>
                <c:pt idx="32">
                  <c:v>4.6266279634176621E-2</c:v>
                </c:pt>
                <c:pt idx="33">
                  <c:v>4.9004747507410018E-2</c:v>
                </c:pt>
                <c:pt idx="34">
                  <c:v>5.0334446030254387E-2</c:v>
                </c:pt>
                <c:pt idx="35">
                  <c:v>5.0766199290301017E-2</c:v>
                </c:pt>
                <c:pt idx="36">
                  <c:v>4.9175335000176235E-2</c:v>
                </c:pt>
                <c:pt idx="37">
                  <c:v>4.5494038757144972E-2</c:v>
                </c:pt>
                <c:pt idx="38">
                  <c:v>5.1764555697222603E-2</c:v>
                </c:pt>
                <c:pt idx="39">
                  <c:v>4.7886226397048981E-2</c:v>
                </c:pt>
                <c:pt idx="40">
                  <c:v>4.5330634784744861E-2</c:v>
                </c:pt>
                <c:pt idx="41">
                  <c:v>4.4503121815186564E-2</c:v>
                </c:pt>
                <c:pt idx="42">
                  <c:v>4.4586292925927529E-2</c:v>
                </c:pt>
                <c:pt idx="43">
                  <c:v>4.0114446128856729E-2</c:v>
                </c:pt>
                <c:pt idx="44">
                  <c:v>3.2111105654492045E-2</c:v>
                </c:pt>
                <c:pt idx="45">
                  <c:v>2.6745190612487812E-2</c:v>
                </c:pt>
                <c:pt idx="46">
                  <c:v>2.6603659922477263E-2</c:v>
                </c:pt>
                <c:pt idx="47">
                  <c:v>2.3279186302953558E-2</c:v>
                </c:pt>
                <c:pt idx="48">
                  <c:v>1.9220098383892603E-2</c:v>
                </c:pt>
                <c:pt idx="49">
                  <c:v>1.88142313524573E-2</c:v>
                </c:pt>
                <c:pt idx="50">
                  <c:v>2.5586471023404833E-2</c:v>
                </c:pt>
                <c:pt idx="51">
                  <c:v>2.8938308346976083E-2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D0-4590-82D0-4FA765107123}"/>
            </c:ext>
          </c:extLst>
        </c:ser>
        <c:ser>
          <c:idx val="1"/>
          <c:order val="1"/>
          <c:tx>
            <c:v>12 mo inflation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'FRED Graph'!$A$25:$A$76</c:f>
              <c:numCache>
                <c:formatCode>yyyy\-mm\-dd</c:formatCode>
                <c:ptCount val="52"/>
                <c:pt idx="0">
                  <c:v>43770</c:v>
                </c:pt>
                <c:pt idx="1">
                  <c:v>43800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  <c:pt idx="6">
                  <c:v>43952</c:v>
                </c:pt>
                <c:pt idx="7">
                  <c:v>43983</c:v>
                </c:pt>
                <c:pt idx="8">
                  <c:v>44013</c:v>
                </c:pt>
                <c:pt idx="9">
                  <c:v>44044</c:v>
                </c:pt>
                <c:pt idx="10">
                  <c:v>44075</c:v>
                </c:pt>
                <c:pt idx="11">
                  <c:v>44105</c:v>
                </c:pt>
                <c:pt idx="12">
                  <c:v>44136</c:v>
                </c:pt>
                <c:pt idx="13">
                  <c:v>44166</c:v>
                </c:pt>
                <c:pt idx="14">
                  <c:v>44197</c:v>
                </c:pt>
                <c:pt idx="15">
                  <c:v>44228</c:v>
                </c:pt>
                <c:pt idx="16">
                  <c:v>44256</c:v>
                </c:pt>
                <c:pt idx="17">
                  <c:v>44287</c:v>
                </c:pt>
                <c:pt idx="18">
                  <c:v>44317</c:v>
                </c:pt>
                <c:pt idx="19">
                  <c:v>44348</c:v>
                </c:pt>
                <c:pt idx="20">
                  <c:v>44378</c:v>
                </c:pt>
                <c:pt idx="21">
                  <c:v>44409</c:v>
                </c:pt>
                <c:pt idx="22">
                  <c:v>44440</c:v>
                </c:pt>
                <c:pt idx="23">
                  <c:v>44470</c:v>
                </c:pt>
                <c:pt idx="24">
                  <c:v>44501</c:v>
                </c:pt>
                <c:pt idx="25">
                  <c:v>44531</c:v>
                </c:pt>
                <c:pt idx="26">
                  <c:v>44562</c:v>
                </c:pt>
                <c:pt idx="27">
                  <c:v>44593</c:v>
                </c:pt>
                <c:pt idx="28">
                  <c:v>44621</c:v>
                </c:pt>
                <c:pt idx="29">
                  <c:v>44652</c:v>
                </c:pt>
                <c:pt idx="30">
                  <c:v>44682</c:v>
                </c:pt>
                <c:pt idx="31">
                  <c:v>44713</c:v>
                </c:pt>
                <c:pt idx="32">
                  <c:v>44743</c:v>
                </c:pt>
                <c:pt idx="33">
                  <c:v>44774</c:v>
                </c:pt>
                <c:pt idx="34">
                  <c:v>44805</c:v>
                </c:pt>
                <c:pt idx="35">
                  <c:v>44835</c:v>
                </c:pt>
                <c:pt idx="36">
                  <c:v>44866</c:v>
                </c:pt>
                <c:pt idx="37">
                  <c:v>44896</c:v>
                </c:pt>
                <c:pt idx="38">
                  <c:v>44927</c:v>
                </c:pt>
                <c:pt idx="39">
                  <c:v>44958</c:v>
                </c:pt>
                <c:pt idx="40">
                  <c:v>44986</c:v>
                </c:pt>
                <c:pt idx="41">
                  <c:v>45017</c:v>
                </c:pt>
                <c:pt idx="42">
                  <c:v>45047</c:v>
                </c:pt>
                <c:pt idx="43">
                  <c:v>45078</c:v>
                </c:pt>
                <c:pt idx="44">
                  <c:v>45108</c:v>
                </c:pt>
                <c:pt idx="45">
                  <c:v>45139</c:v>
                </c:pt>
                <c:pt idx="46">
                  <c:v>45170</c:v>
                </c:pt>
                <c:pt idx="47">
                  <c:v>45200</c:v>
                </c:pt>
                <c:pt idx="48">
                  <c:v>45231</c:v>
                </c:pt>
                <c:pt idx="49">
                  <c:v>45261</c:v>
                </c:pt>
                <c:pt idx="50">
                  <c:v>45292</c:v>
                </c:pt>
                <c:pt idx="51">
                  <c:v>45323</c:v>
                </c:pt>
              </c:numCache>
            </c:numRef>
          </c:cat>
          <c:val>
            <c:numRef>
              <c:f>'FRED Graph'!$F$25:$F$76</c:f>
              <c:numCache>
                <c:formatCode>0.00%</c:formatCode>
                <c:ptCount val="52"/>
                <c:pt idx="0">
                  <c:v>1.3319692097827129E-2</c:v>
                </c:pt>
                <c:pt idx="1">
                  <c:v>1.539420258809554E-2</c:v>
                </c:pt>
                <c:pt idx="2">
                  <c:v>1.7144693031134972E-2</c:v>
                </c:pt>
                <c:pt idx="3">
                  <c:v>1.7518617176411233E-2</c:v>
                </c:pt>
                <c:pt idx="4">
                  <c:v>1.4846297158826349E-2</c:v>
                </c:pt>
                <c:pt idx="5">
                  <c:v>8.3775913941046554E-3</c:v>
                </c:pt>
                <c:pt idx="6">
                  <c:v>9.0692862529730967E-3</c:v>
                </c:pt>
                <c:pt idx="7">
                  <c:v>1.0225284867931617E-2</c:v>
                </c:pt>
                <c:pt idx="8">
                  <c:v>1.2595552466990956E-2</c:v>
                </c:pt>
                <c:pt idx="9">
                  <c:v>1.5126228764916316E-2</c:v>
                </c:pt>
                <c:pt idx="10">
                  <c:v>1.5768066773329092E-2</c:v>
                </c:pt>
                <c:pt idx="11">
                  <c:v>1.4515058531564762E-2</c:v>
                </c:pt>
                <c:pt idx="12">
                  <c:v>1.4952354394838441E-2</c:v>
                </c:pt>
                <c:pt idx="13">
                  <c:v>1.5506031721677749E-2</c:v>
                </c:pt>
                <c:pt idx="14">
                  <c:v>1.7152428810720322E-2</c:v>
                </c:pt>
                <c:pt idx="15">
                  <c:v>1.7532293816402866E-2</c:v>
                </c:pt>
                <c:pt idx="16">
                  <c:v>2.2555600175931723E-2</c:v>
                </c:pt>
                <c:pt idx="17">
                  <c:v>3.2205454876867101E-2</c:v>
                </c:pt>
                <c:pt idx="18">
                  <c:v>3.6439768502548819E-2</c:v>
                </c:pt>
                <c:pt idx="19">
                  <c:v>3.9492188621121915E-2</c:v>
                </c:pt>
                <c:pt idx="20">
                  <c:v>4.0099892291708406E-2</c:v>
                </c:pt>
                <c:pt idx="21">
                  <c:v>4.0188541181613413E-2</c:v>
                </c:pt>
                <c:pt idx="22">
                  <c:v>4.0743903596166531E-2</c:v>
                </c:pt>
                <c:pt idx="23">
                  <c:v>4.5008059163743175E-2</c:v>
                </c:pt>
                <c:pt idx="24">
                  <c:v>4.9511141427921679E-2</c:v>
                </c:pt>
                <c:pt idx="25">
                  <c:v>5.238009801792276E-2</c:v>
                </c:pt>
                <c:pt idx="26">
                  <c:v>5.3694938221649169E-2</c:v>
                </c:pt>
                <c:pt idx="27">
                  <c:v>5.5747002319270766E-2</c:v>
                </c:pt>
                <c:pt idx="28">
                  <c:v>5.5495815606152687E-2</c:v>
                </c:pt>
                <c:pt idx="29">
                  <c:v>5.2549398665353131E-2</c:v>
                </c:pt>
                <c:pt idx="30">
                  <c:v>5.0745606330951265E-2</c:v>
                </c:pt>
                <c:pt idx="31">
                  <c:v>5.1925820256776056E-2</c:v>
                </c:pt>
                <c:pt idx="32">
                  <c:v>4.9615102639296138E-2</c:v>
                </c:pt>
                <c:pt idx="33">
                  <c:v>5.207476840431946E-2</c:v>
                </c:pt>
                <c:pt idx="34">
                  <c:v>5.4720834396995155E-2</c:v>
                </c:pt>
                <c:pt idx="35">
                  <c:v>5.3258571726684689E-2</c:v>
                </c:pt>
                <c:pt idx="36">
                  <c:v>5.0903609019841367E-2</c:v>
                </c:pt>
                <c:pt idx="37">
                  <c:v>4.8651364786533424E-2</c:v>
                </c:pt>
                <c:pt idx="38">
                  <c:v>4.901181534834298E-2</c:v>
                </c:pt>
                <c:pt idx="39">
                  <c:v>4.8445337792166088E-2</c:v>
                </c:pt>
                <c:pt idx="40">
                  <c:v>4.7829553508150324E-2</c:v>
                </c:pt>
                <c:pt idx="41">
                  <c:v>4.7629980220401213E-2</c:v>
                </c:pt>
                <c:pt idx="42">
                  <c:v>4.6878299429858439E-2</c:v>
                </c:pt>
                <c:pt idx="43">
                  <c:v>4.2800773423624427E-2</c:v>
                </c:pt>
                <c:pt idx="44">
                  <c:v>4.1891490736375214E-2</c:v>
                </c:pt>
                <c:pt idx="45">
                  <c:v>3.726184893798079E-2</c:v>
                </c:pt>
                <c:pt idx="46">
                  <c:v>3.5924831008073532E-2</c:v>
                </c:pt>
                <c:pt idx="47">
                  <c:v>3.383669144693191E-2</c:v>
                </c:pt>
                <c:pt idx="48">
                  <c:v>3.182524888976701E-2</c:v>
                </c:pt>
                <c:pt idx="49">
                  <c:v>2.9409248040524361E-2</c:v>
                </c:pt>
                <c:pt idx="50">
                  <c:v>2.8843616178987119E-2</c:v>
                </c:pt>
                <c:pt idx="51">
                  <c:v>2.7841164544506025E-2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D0-4590-82D0-4FA765107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1689663"/>
        <c:axId val="1471710303"/>
      </c:lineChart>
      <c:dateAx>
        <c:axId val="1471689663"/>
        <c:scaling>
          <c:orientation val="minMax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1710303"/>
        <c:crosses val="autoZero"/>
        <c:auto val="1"/>
        <c:lblOffset val="100"/>
        <c:baseTimeUnit val="months"/>
      </c:dateAx>
      <c:valAx>
        <c:axId val="1471710303"/>
        <c:scaling>
          <c:orientation val="minMax"/>
          <c:max val="6.000000000000001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1689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99705470281232E-2"/>
          <c:y val="2.4365482233502538E-2"/>
          <c:w val="0.92231390518599399"/>
          <c:h val="0.65649338502737919"/>
        </c:manualLayout>
      </c:layout>
      <c:lineChart>
        <c:grouping val="standard"/>
        <c:varyColors val="0"/>
        <c:ser>
          <c:idx val="0"/>
          <c:order val="0"/>
          <c:tx>
            <c:v>CPI Shelter Price Index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Graph'!$A$46:$A$120</c:f>
              <c:numCache>
                <c:formatCode>[$-409]mmm\-yy;@</c:formatCode>
                <c:ptCount val="7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</c:numCache>
            </c:numRef>
          </c:cat>
          <c:val>
            <c:numRef>
              <c:f>'FRED Graph'!$D$46:$D$120</c:f>
              <c:numCache>
                <c:formatCode>0.00%</c:formatCode>
                <c:ptCount val="75"/>
                <c:pt idx="0">
                  <c:v>3.21204756117901E-2</c:v>
                </c:pt>
                <c:pt idx="1">
                  <c:v>3.1323100532010706E-2</c:v>
                </c:pt>
                <c:pt idx="2">
                  <c:v>3.3174921698100324E-2</c:v>
                </c:pt>
                <c:pt idx="3">
                  <c:v>3.3637540956445111E-2</c:v>
                </c:pt>
                <c:pt idx="4">
                  <c:v>3.4867992754527455E-2</c:v>
                </c:pt>
                <c:pt idx="5">
                  <c:v>3.3608667126491021E-2</c:v>
                </c:pt>
                <c:pt idx="6">
                  <c:v>3.4846611752375134E-2</c:v>
                </c:pt>
                <c:pt idx="7">
                  <c:v>3.3706474319513902E-2</c:v>
                </c:pt>
                <c:pt idx="8">
                  <c:v>3.283162780144866E-2</c:v>
                </c:pt>
                <c:pt idx="9">
                  <c:v>3.1953300045875377E-2</c:v>
                </c:pt>
                <c:pt idx="10">
                  <c:v>3.2674252728660091E-2</c:v>
                </c:pt>
                <c:pt idx="11">
                  <c:v>3.2291983546496983E-2</c:v>
                </c:pt>
                <c:pt idx="12">
                  <c:v>3.2318068633433006E-2</c:v>
                </c:pt>
                <c:pt idx="13">
                  <c:v>3.3736161359454009E-2</c:v>
                </c:pt>
                <c:pt idx="14">
                  <c:v>3.3694336267507508E-2</c:v>
                </c:pt>
                <c:pt idx="15">
                  <c:v>3.4381348363859976E-2</c:v>
                </c:pt>
                <c:pt idx="16">
                  <c:v>3.3419383437962358E-2</c:v>
                </c:pt>
                <c:pt idx="17">
                  <c:v>3.4989778778921954E-2</c:v>
                </c:pt>
                <c:pt idx="18">
                  <c:v>3.4686040207889013E-2</c:v>
                </c:pt>
                <c:pt idx="19">
                  <c:v>3.3507131552629854E-2</c:v>
                </c:pt>
                <c:pt idx="20">
                  <c:v>3.5108915816779662E-2</c:v>
                </c:pt>
                <c:pt idx="21">
                  <c:v>3.3615096673603295E-2</c:v>
                </c:pt>
                <c:pt idx="22">
                  <c:v>3.3249914064231945E-2</c:v>
                </c:pt>
                <c:pt idx="23">
                  <c:v>3.239011640198064E-2</c:v>
                </c:pt>
                <c:pt idx="24">
                  <c:v>3.3325452709869419E-2</c:v>
                </c:pt>
                <c:pt idx="25">
                  <c:v>3.3125595111092698E-2</c:v>
                </c:pt>
                <c:pt idx="26">
                  <c:v>3.0044212537571058E-2</c:v>
                </c:pt>
                <c:pt idx="27">
                  <c:v>2.610381437006426E-2</c:v>
                </c:pt>
                <c:pt idx="28">
                  <c:v>2.5588943103790784E-2</c:v>
                </c:pt>
                <c:pt idx="29">
                  <c:v>2.3720486990215672E-2</c:v>
                </c:pt>
                <c:pt idx="30">
                  <c:v>2.3401959000294958E-2</c:v>
                </c:pt>
                <c:pt idx="31">
                  <c:v>2.2991745268247321E-2</c:v>
                </c:pt>
                <c:pt idx="32">
                  <c:v>2.0501281135013816E-2</c:v>
                </c:pt>
                <c:pt idx="33">
                  <c:v>2.0345258538744249E-2</c:v>
                </c:pt>
                <c:pt idx="34">
                  <c:v>1.9105864210005929E-2</c:v>
                </c:pt>
                <c:pt idx="35">
                  <c:v>1.8376946131936744E-2</c:v>
                </c:pt>
                <c:pt idx="36">
                  <c:v>1.5947562879713217E-2</c:v>
                </c:pt>
                <c:pt idx="37">
                  <c:v>1.4493602409230144E-2</c:v>
                </c:pt>
                <c:pt idx="38">
                  <c:v>1.6941161970203567E-2</c:v>
                </c:pt>
                <c:pt idx="39">
                  <c:v>2.1016911540346461E-2</c:v>
                </c:pt>
                <c:pt idx="40">
                  <c:v>2.2010431659101437E-2</c:v>
                </c:pt>
                <c:pt idx="41">
                  <c:v>2.5536490575892135E-2</c:v>
                </c:pt>
                <c:pt idx="42">
                  <c:v>2.7802558607940675E-2</c:v>
                </c:pt>
                <c:pt idx="43">
                  <c:v>2.8205489264526706E-2</c:v>
                </c:pt>
                <c:pt idx="44">
                  <c:v>3.1530209059659642E-2</c:v>
                </c:pt>
                <c:pt idx="45">
                  <c:v>3.5053101967384315E-2</c:v>
                </c:pt>
                <c:pt idx="46">
                  <c:v>3.8749260160964694E-2</c:v>
                </c:pt>
                <c:pt idx="47">
                  <c:v>4.1842737844614675E-2</c:v>
                </c:pt>
                <c:pt idx="48">
                  <c:v>4.3567574476632176E-2</c:v>
                </c:pt>
                <c:pt idx="49">
                  <c:v>4.7462787242382065E-2</c:v>
                </c:pt>
                <c:pt idx="50">
                  <c:v>4.9488990494889862E-2</c:v>
                </c:pt>
                <c:pt idx="51">
                  <c:v>5.1238861117148371E-2</c:v>
                </c:pt>
                <c:pt idx="52">
                  <c:v>5.4317963655622137E-2</c:v>
                </c:pt>
                <c:pt idx="53">
                  <c:v>5.6116258796250484E-2</c:v>
                </c:pt>
                <c:pt idx="54">
                  <c:v>5.7790623452702583E-2</c:v>
                </c:pt>
                <c:pt idx="55">
                  <c:v>6.3467584432906232E-2</c:v>
                </c:pt>
                <c:pt idx="56">
                  <c:v>6.6217410123985188E-2</c:v>
                </c:pt>
                <c:pt idx="57">
                  <c:v>6.9121921709235146E-2</c:v>
                </c:pt>
                <c:pt idx="58">
                  <c:v>7.0824583302738775E-2</c:v>
                </c:pt>
                <c:pt idx="59">
                  <c:v>7.4206858636753026E-2</c:v>
                </c:pt>
                <c:pt idx="60">
                  <c:v>7.9000551166636068E-2</c:v>
                </c:pt>
                <c:pt idx="61">
                  <c:v>8.0988101246729283E-2</c:v>
                </c:pt>
                <c:pt idx="62">
                  <c:v>8.1572671682555553E-2</c:v>
                </c:pt>
                <c:pt idx="63">
                  <c:v>8.0942781826639942E-2</c:v>
                </c:pt>
                <c:pt idx="64">
                  <c:v>8.0177639765734554E-2</c:v>
                </c:pt>
                <c:pt idx="65">
                  <c:v>7.7985698036245665E-2</c:v>
                </c:pt>
                <c:pt idx="66">
                  <c:v>7.6734802065210328E-2</c:v>
                </c:pt>
                <c:pt idx="67">
                  <c:v>7.2728341629199944E-2</c:v>
                </c:pt>
                <c:pt idx="68">
                  <c:v>7.1564622823823143E-2</c:v>
                </c:pt>
                <c:pt idx="69">
                  <c:v>6.7313849754891075E-2</c:v>
                </c:pt>
                <c:pt idx="70">
                  <c:v>6.5303670708661166E-2</c:v>
                </c:pt>
                <c:pt idx="71">
                  <c:v>6.1632443056685915E-2</c:v>
                </c:pt>
                <c:pt idx="72">
                  <c:v>6.0683947794453408E-2</c:v>
                </c:pt>
                <c:pt idx="73">
                  <c:v>5.759642786224517E-2</c:v>
                </c:pt>
                <c:pt idx="74">
                  <c:v>5.6462548716032179E-2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06-4C90-B2B9-882630D5D412}"/>
            </c:ext>
          </c:extLst>
        </c:ser>
        <c:ser>
          <c:idx val="1"/>
          <c:order val="1"/>
          <c:tx>
            <c:v>Zillow Asking Rents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Graph'!$A$46:$A$120</c:f>
              <c:numCache>
                <c:formatCode>[$-409]mmm\-yy;@</c:formatCode>
                <c:ptCount val="7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</c:numCache>
            </c:numRef>
          </c:cat>
          <c:val>
            <c:numRef>
              <c:f>'FRED Graph'!$E$46:$E$120</c:f>
              <c:numCache>
                <c:formatCode>0.00%</c:formatCode>
                <c:ptCount val="75"/>
                <c:pt idx="0">
                  <c:v>4.5018154446824221E-2</c:v>
                </c:pt>
                <c:pt idx="1">
                  <c:v>4.3532510518151657E-2</c:v>
                </c:pt>
                <c:pt idx="2">
                  <c:v>4.2598640904222496E-2</c:v>
                </c:pt>
                <c:pt idx="3">
                  <c:v>4.0111941950039531E-2</c:v>
                </c:pt>
                <c:pt idx="4">
                  <c:v>4.0959611346996105E-2</c:v>
                </c:pt>
                <c:pt idx="5">
                  <c:v>4.0189891783073195E-2</c:v>
                </c:pt>
                <c:pt idx="6">
                  <c:v>4.0355278608014356E-2</c:v>
                </c:pt>
                <c:pt idx="7">
                  <c:v>4.0611053337138436E-2</c:v>
                </c:pt>
                <c:pt idx="8">
                  <c:v>4.1714421815394642E-2</c:v>
                </c:pt>
                <c:pt idx="9">
                  <c:v>4.1171035737037398E-2</c:v>
                </c:pt>
                <c:pt idx="10">
                  <c:v>4.1711650908492048E-2</c:v>
                </c:pt>
                <c:pt idx="11">
                  <c:v>4.2125402438461412E-2</c:v>
                </c:pt>
                <c:pt idx="12">
                  <c:v>4.2982989680734329E-2</c:v>
                </c:pt>
                <c:pt idx="13">
                  <c:v>4.2544291884560215E-2</c:v>
                </c:pt>
                <c:pt idx="14">
                  <c:v>4.1551595312496081E-2</c:v>
                </c:pt>
                <c:pt idx="15">
                  <c:v>4.1451572932168501E-2</c:v>
                </c:pt>
                <c:pt idx="16">
                  <c:v>4.1248878138506972E-2</c:v>
                </c:pt>
                <c:pt idx="17">
                  <c:v>4.1900142298388898E-2</c:v>
                </c:pt>
                <c:pt idx="18">
                  <c:v>4.2101482816587543E-2</c:v>
                </c:pt>
                <c:pt idx="19">
                  <c:v>4.2399110184439204E-2</c:v>
                </c:pt>
                <c:pt idx="20">
                  <c:v>4.2402278952076378E-2</c:v>
                </c:pt>
                <c:pt idx="21">
                  <c:v>4.282095429942645E-2</c:v>
                </c:pt>
                <c:pt idx="22">
                  <c:v>4.2592097709964971E-2</c:v>
                </c:pt>
                <c:pt idx="23">
                  <c:v>4.1578425040476263E-2</c:v>
                </c:pt>
                <c:pt idx="24">
                  <c:v>4.0754567570157274E-2</c:v>
                </c:pt>
                <c:pt idx="25">
                  <c:v>4.1039146079386413E-2</c:v>
                </c:pt>
                <c:pt idx="26">
                  <c:v>4.2042022148563563E-2</c:v>
                </c:pt>
                <c:pt idx="27">
                  <c:v>4.0424595550305309E-2</c:v>
                </c:pt>
                <c:pt idx="28">
                  <c:v>3.3427409419457765E-2</c:v>
                </c:pt>
                <c:pt idx="29">
                  <c:v>2.5613965750581169E-2</c:v>
                </c:pt>
                <c:pt idx="30">
                  <c:v>1.9863950244311868E-2</c:v>
                </c:pt>
                <c:pt idx="31">
                  <c:v>1.8991625675352397E-2</c:v>
                </c:pt>
                <c:pt idx="32">
                  <c:v>1.7660074519258995E-2</c:v>
                </c:pt>
                <c:pt idx="33">
                  <c:v>1.614279932111029E-2</c:v>
                </c:pt>
                <c:pt idx="34">
                  <c:v>1.5647916259629691E-2</c:v>
                </c:pt>
                <c:pt idx="35">
                  <c:v>1.6866108082092435E-2</c:v>
                </c:pt>
                <c:pt idx="36">
                  <c:v>1.7643188608426286E-2</c:v>
                </c:pt>
                <c:pt idx="37">
                  <c:v>1.7964779836554534E-2</c:v>
                </c:pt>
                <c:pt idx="38">
                  <c:v>1.8168805488884443E-2</c:v>
                </c:pt>
                <c:pt idx="39">
                  <c:v>2.2664641321864076E-2</c:v>
                </c:pt>
                <c:pt idx="40">
                  <c:v>3.6154403845711336E-2</c:v>
                </c:pt>
                <c:pt idx="41">
                  <c:v>5.5024928155618102E-2</c:v>
                </c:pt>
                <c:pt idx="42">
                  <c:v>7.542764254806178E-2</c:v>
                </c:pt>
                <c:pt idx="43">
                  <c:v>9.307696623736339E-2</c:v>
                </c:pt>
                <c:pt idx="44">
                  <c:v>0.11165129003751439</c:v>
                </c:pt>
                <c:pt idx="45">
                  <c:v>0.12918314031976075</c:v>
                </c:pt>
                <c:pt idx="46">
                  <c:v>0.1409427808410495</c:v>
                </c:pt>
                <c:pt idx="47">
                  <c:v>0.14741802694690009</c:v>
                </c:pt>
                <c:pt idx="48">
                  <c:v>0.15243254356116398</c:v>
                </c:pt>
                <c:pt idx="49">
                  <c:v>0.15577204687368429</c:v>
                </c:pt>
                <c:pt idx="50">
                  <c:v>0.15959481536257614</c:v>
                </c:pt>
                <c:pt idx="51">
                  <c:v>0.15908717650231274</c:v>
                </c:pt>
                <c:pt idx="52">
                  <c:v>0.15725755029114086</c:v>
                </c:pt>
                <c:pt idx="53">
                  <c:v>0.1515006143766513</c:v>
                </c:pt>
                <c:pt idx="54">
                  <c:v>0.14370685048311094</c:v>
                </c:pt>
                <c:pt idx="55">
                  <c:v>0.13311225032526885</c:v>
                </c:pt>
                <c:pt idx="56">
                  <c:v>0.1198019267326087</c:v>
                </c:pt>
                <c:pt idx="57">
                  <c:v>0.10599681852753151</c:v>
                </c:pt>
                <c:pt idx="58">
                  <c:v>9.4088431660993788E-2</c:v>
                </c:pt>
                <c:pt idx="59">
                  <c:v>8.3826353212820726E-2</c:v>
                </c:pt>
                <c:pt idx="60">
                  <c:v>7.5574597341670158E-2</c:v>
                </c:pt>
                <c:pt idx="61">
                  <c:v>6.9094039312141753E-2</c:v>
                </c:pt>
                <c:pt idx="62">
                  <c:v>6.2922467400567728E-2</c:v>
                </c:pt>
                <c:pt idx="63">
                  <c:v>5.8908963369413092E-2</c:v>
                </c:pt>
                <c:pt idx="64">
                  <c:v>5.3322343150049578E-2</c:v>
                </c:pt>
                <c:pt idx="65">
                  <c:v>4.8110224875733909E-2</c:v>
                </c:pt>
                <c:pt idx="66">
                  <c:v>4.1071417333572446E-2</c:v>
                </c:pt>
                <c:pt idx="67">
                  <c:v>3.6001007269893526E-2</c:v>
                </c:pt>
                <c:pt idx="68">
                  <c:v>3.3170577515865718E-2</c:v>
                </c:pt>
                <c:pt idx="69">
                  <c:v>3.2670569102897451E-2</c:v>
                </c:pt>
                <c:pt idx="70">
                  <c:v>3.3239988836922807E-2</c:v>
                </c:pt>
                <c:pt idx="71">
                  <c:v>3.3935657539302166E-2</c:v>
                </c:pt>
                <c:pt idx="72">
                  <c:v>3.388466802666823E-2</c:v>
                </c:pt>
                <c:pt idx="73">
                  <c:v>3.4542061388894929E-2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06-4C90-B2B9-882630D5D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204895"/>
        <c:axId val="753180767"/>
      </c:lineChart>
      <c:dateAx>
        <c:axId val="753204895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180767"/>
        <c:crosses val="autoZero"/>
        <c:auto val="1"/>
        <c:lblOffset val="100"/>
        <c:baseTimeUnit val="months"/>
        <c:majorUnit val="2"/>
        <c:majorTimeUnit val="months"/>
      </c:dateAx>
      <c:valAx>
        <c:axId val="753180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20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CPIinflation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data_chart1!$A$159:$A$329</c:f>
              <c:numCache>
                <c:formatCode>m/d/yyyy</c:formatCode>
                <c:ptCount val="171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  <c:pt idx="170">
                  <c:v>45352</c:v>
                </c:pt>
              </c:numCache>
            </c:numRef>
          </c:cat>
          <c:val>
            <c:numRef>
              <c:f>data_chart1!$F$159:$F$329</c:f>
              <c:numCache>
                <c:formatCode>0.0</c:formatCode>
                <c:ptCount val="171"/>
                <c:pt idx="0">
                  <c:v>2.6211099999999998</c:v>
                </c:pt>
                <c:pt idx="1">
                  <c:v>2.1513399999999998</c:v>
                </c:pt>
                <c:pt idx="2">
                  <c:v>2.2861699999999998</c:v>
                </c:pt>
                <c:pt idx="3">
                  <c:v>2.2067700000000001</c:v>
                </c:pt>
                <c:pt idx="4">
                  <c:v>2.0035500000000002</c:v>
                </c:pt>
                <c:pt idx="5">
                  <c:v>1.1215599999999999</c:v>
                </c:pt>
                <c:pt idx="6">
                  <c:v>1.3407800000000001</c:v>
                </c:pt>
                <c:pt idx="7">
                  <c:v>1.15018</c:v>
                </c:pt>
                <c:pt idx="8">
                  <c:v>1.1183099999999999</c:v>
                </c:pt>
                <c:pt idx="9">
                  <c:v>1.1667000000000001</c:v>
                </c:pt>
                <c:pt idx="10">
                  <c:v>1.0845400000000001</c:v>
                </c:pt>
                <c:pt idx="11">
                  <c:v>1.4377899999999999</c:v>
                </c:pt>
                <c:pt idx="12">
                  <c:v>1.70078</c:v>
                </c:pt>
                <c:pt idx="13">
                  <c:v>2.1248999999999998</c:v>
                </c:pt>
                <c:pt idx="14">
                  <c:v>2.61924</c:v>
                </c:pt>
                <c:pt idx="15">
                  <c:v>3.0772300000000001</c:v>
                </c:pt>
                <c:pt idx="16">
                  <c:v>3.4589699999999999</c:v>
                </c:pt>
                <c:pt idx="17">
                  <c:v>3.5023200000000001</c:v>
                </c:pt>
                <c:pt idx="18">
                  <c:v>3.5798800000000002</c:v>
                </c:pt>
                <c:pt idx="19">
                  <c:v>3.7549999999999999</c:v>
                </c:pt>
                <c:pt idx="20">
                  <c:v>3.8126199999999999</c:v>
                </c:pt>
                <c:pt idx="21">
                  <c:v>3.5222699999999998</c:v>
                </c:pt>
                <c:pt idx="22">
                  <c:v>3.4514300000000002</c:v>
                </c:pt>
                <c:pt idx="23">
                  <c:v>3.0620699999999998</c:v>
                </c:pt>
                <c:pt idx="24">
                  <c:v>3.0087700000000002</c:v>
                </c:pt>
                <c:pt idx="25">
                  <c:v>2.89818</c:v>
                </c:pt>
                <c:pt idx="26">
                  <c:v>2.5828799999999998</c:v>
                </c:pt>
                <c:pt idx="27">
                  <c:v>2.2731599999999998</c:v>
                </c:pt>
                <c:pt idx="28">
                  <c:v>1.73794</c:v>
                </c:pt>
                <c:pt idx="29">
                  <c:v>1.65387</c:v>
                </c:pt>
                <c:pt idx="30">
                  <c:v>1.41751</c:v>
                </c:pt>
                <c:pt idx="31">
                  <c:v>1.6859299999999999</c:v>
                </c:pt>
                <c:pt idx="32">
                  <c:v>1.9497199999999999</c:v>
                </c:pt>
                <c:pt idx="33">
                  <c:v>2.1556799999999998</c:v>
                </c:pt>
                <c:pt idx="34">
                  <c:v>1.7960199999999999</c:v>
                </c:pt>
                <c:pt idx="35">
                  <c:v>1.7595000000000001</c:v>
                </c:pt>
                <c:pt idx="36">
                  <c:v>1.6840599999999999</c:v>
                </c:pt>
                <c:pt idx="37">
                  <c:v>2.0181399999999998</c:v>
                </c:pt>
                <c:pt idx="38">
                  <c:v>1.51875</c:v>
                </c:pt>
                <c:pt idx="39">
                  <c:v>1.1388100000000001</c:v>
                </c:pt>
                <c:pt idx="40">
                  <c:v>1.39039</c:v>
                </c:pt>
                <c:pt idx="41">
                  <c:v>1.7157899999999999</c:v>
                </c:pt>
                <c:pt idx="42">
                  <c:v>1.88547</c:v>
                </c:pt>
                <c:pt idx="43">
                  <c:v>1.53881</c:v>
                </c:pt>
                <c:pt idx="44">
                  <c:v>1.09473</c:v>
                </c:pt>
                <c:pt idx="45">
                  <c:v>0.87680000000000002</c:v>
                </c:pt>
                <c:pt idx="46">
                  <c:v>1.2328699999999999</c:v>
                </c:pt>
                <c:pt idx="47">
                  <c:v>1.51284</c:v>
                </c:pt>
                <c:pt idx="48">
                  <c:v>1.55776</c:v>
                </c:pt>
                <c:pt idx="49">
                  <c:v>1.1204700000000001</c:v>
                </c:pt>
                <c:pt idx="50">
                  <c:v>1.61269</c:v>
                </c:pt>
                <c:pt idx="51">
                  <c:v>2.0151300000000001</c:v>
                </c:pt>
                <c:pt idx="52">
                  <c:v>2.1669499999999999</c:v>
                </c:pt>
                <c:pt idx="53">
                  <c:v>2.05898</c:v>
                </c:pt>
                <c:pt idx="54">
                  <c:v>1.97424</c:v>
                </c:pt>
                <c:pt idx="55">
                  <c:v>1.7151000000000001</c:v>
                </c:pt>
                <c:pt idx="56">
                  <c:v>1.68405</c:v>
                </c:pt>
                <c:pt idx="57">
                  <c:v>1.60954</c:v>
                </c:pt>
                <c:pt idx="58">
                  <c:v>1.2315199999999999</c:v>
                </c:pt>
                <c:pt idx="59">
                  <c:v>0.65312000000000003</c:v>
                </c:pt>
                <c:pt idx="60">
                  <c:v>-0.22993</c:v>
                </c:pt>
                <c:pt idx="61">
                  <c:v>-8.7029999999999996E-2</c:v>
                </c:pt>
                <c:pt idx="62">
                  <c:v>-2.2030000000000001E-2</c:v>
                </c:pt>
                <c:pt idx="63">
                  <c:v>-0.10403</c:v>
                </c:pt>
                <c:pt idx="64">
                  <c:v>3.5029999999999999E-2</c:v>
                </c:pt>
                <c:pt idx="65">
                  <c:v>0.17957000000000001</c:v>
                </c:pt>
                <c:pt idx="66">
                  <c:v>0.22569</c:v>
                </c:pt>
                <c:pt idx="67">
                  <c:v>0.24129999999999999</c:v>
                </c:pt>
                <c:pt idx="68">
                  <c:v>8.8400000000000006E-3</c:v>
                </c:pt>
                <c:pt idx="69">
                  <c:v>0.12762000000000001</c:v>
                </c:pt>
                <c:pt idx="70">
                  <c:v>0.43631999999999999</c:v>
                </c:pt>
                <c:pt idx="71">
                  <c:v>0.63871999999999995</c:v>
                </c:pt>
                <c:pt idx="72">
                  <c:v>1.2375</c:v>
                </c:pt>
                <c:pt idx="73">
                  <c:v>0.84728000000000003</c:v>
                </c:pt>
                <c:pt idx="74">
                  <c:v>0.89161999999999997</c:v>
                </c:pt>
                <c:pt idx="75">
                  <c:v>1.1726300000000001</c:v>
                </c:pt>
                <c:pt idx="76">
                  <c:v>1.0784800000000001</c:v>
                </c:pt>
                <c:pt idx="77">
                  <c:v>1.0792900000000001</c:v>
                </c:pt>
                <c:pt idx="78">
                  <c:v>0.86836000000000002</c:v>
                </c:pt>
                <c:pt idx="79">
                  <c:v>1.05532</c:v>
                </c:pt>
                <c:pt idx="80">
                  <c:v>1.54864</c:v>
                </c:pt>
                <c:pt idx="81">
                  <c:v>1.6859200000000001</c:v>
                </c:pt>
                <c:pt idx="82">
                  <c:v>1.6843300000000001</c:v>
                </c:pt>
                <c:pt idx="83">
                  <c:v>2.0508000000000002</c:v>
                </c:pt>
                <c:pt idx="84">
                  <c:v>2.5103900000000001</c:v>
                </c:pt>
                <c:pt idx="85">
                  <c:v>2.8103600000000002</c:v>
                </c:pt>
                <c:pt idx="86">
                  <c:v>2.4411999999999998</c:v>
                </c:pt>
                <c:pt idx="87">
                  <c:v>2.1762199999999998</c:v>
                </c:pt>
                <c:pt idx="88">
                  <c:v>1.8563400000000001</c:v>
                </c:pt>
                <c:pt idx="89">
                  <c:v>1.6405700000000001</c:v>
                </c:pt>
                <c:pt idx="90">
                  <c:v>1.7251099999999999</c:v>
                </c:pt>
                <c:pt idx="91">
                  <c:v>1.9281200000000001</c:v>
                </c:pt>
                <c:pt idx="92">
                  <c:v>2.1805699999999999</c:v>
                </c:pt>
                <c:pt idx="93">
                  <c:v>2.0207600000000001</c:v>
                </c:pt>
                <c:pt idx="94">
                  <c:v>2.1724899999999998</c:v>
                </c:pt>
                <c:pt idx="95">
                  <c:v>2.1299299999999999</c:v>
                </c:pt>
                <c:pt idx="96">
                  <c:v>2.1513200000000001</c:v>
                </c:pt>
                <c:pt idx="97">
                  <c:v>2.2634699999999999</c:v>
                </c:pt>
                <c:pt idx="98">
                  <c:v>2.3309500000000001</c:v>
                </c:pt>
                <c:pt idx="99">
                  <c:v>2.4710000000000001</c:v>
                </c:pt>
                <c:pt idx="100">
                  <c:v>2.7819199999999999</c:v>
                </c:pt>
                <c:pt idx="101">
                  <c:v>2.80755</c:v>
                </c:pt>
                <c:pt idx="102">
                  <c:v>2.85412</c:v>
                </c:pt>
                <c:pt idx="103">
                  <c:v>2.6429200000000002</c:v>
                </c:pt>
                <c:pt idx="104">
                  <c:v>2.3320599999999998</c:v>
                </c:pt>
                <c:pt idx="105">
                  <c:v>2.4920300000000002</c:v>
                </c:pt>
                <c:pt idx="106">
                  <c:v>2.1473300000000002</c:v>
                </c:pt>
                <c:pt idx="107">
                  <c:v>2.00238</c:v>
                </c:pt>
                <c:pt idx="108">
                  <c:v>1.5506800000000001</c:v>
                </c:pt>
                <c:pt idx="109">
                  <c:v>1.52006</c:v>
                </c:pt>
                <c:pt idx="110">
                  <c:v>1.85314</c:v>
                </c:pt>
                <c:pt idx="111">
                  <c:v>1.9917899999999999</c:v>
                </c:pt>
                <c:pt idx="112">
                  <c:v>1.79352</c:v>
                </c:pt>
                <c:pt idx="113">
                  <c:v>1.64968</c:v>
                </c:pt>
                <c:pt idx="114">
                  <c:v>1.77976</c:v>
                </c:pt>
                <c:pt idx="115">
                  <c:v>1.74678</c:v>
                </c:pt>
                <c:pt idx="116">
                  <c:v>1.71662</c:v>
                </c:pt>
                <c:pt idx="117">
                  <c:v>1.76918</c:v>
                </c:pt>
                <c:pt idx="118">
                  <c:v>2.0621999999999998</c:v>
                </c:pt>
                <c:pt idx="119">
                  <c:v>2.31399</c:v>
                </c:pt>
                <c:pt idx="120">
                  <c:v>2.5004200000000001</c:v>
                </c:pt>
                <c:pt idx="121">
                  <c:v>2.3393199999999998</c:v>
                </c:pt>
                <c:pt idx="122">
                  <c:v>1.54287</c:v>
                </c:pt>
                <c:pt idx="123">
                  <c:v>0.34520000000000001</c:v>
                </c:pt>
                <c:pt idx="124">
                  <c:v>0.22641</c:v>
                </c:pt>
                <c:pt idx="125">
                  <c:v>0.71601999999999999</c:v>
                </c:pt>
                <c:pt idx="126">
                  <c:v>1.01414</c:v>
                </c:pt>
                <c:pt idx="127">
                  <c:v>1.30907</c:v>
                </c:pt>
                <c:pt idx="128">
                  <c:v>1.37148</c:v>
                </c:pt>
                <c:pt idx="129">
                  <c:v>1.1825300000000001</c:v>
                </c:pt>
                <c:pt idx="130">
                  <c:v>1.1675599999999999</c:v>
                </c:pt>
                <c:pt idx="131">
                  <c:v>1.3220400000000001</c:v>
                </c:pt>
                <c:pt idx="132">
                  <c:v>1.3947799999999999</c:v>
                </c:pt>
                <c:pt idx="133">
                  <c:v>1.69336</c:v>
                </c:pt>
                <c:pt idx="134">
                  <c:v>2.6305200000000002</c:v>
                </c:pt>
                <c:pt idx="135">
                  <c:v>4.1305500000000004</c:v>
                </c:pt>
                <c:pt idx="136">
                  <c:v>4.9150299999999998</c:v>
                </c:pt>
                <c:pt idx="137">
                  <c:v>5.2816099999999997</c:v>
                </c:pt>
                <c:pt idx="138">
                  <c:v>5.2215100000000003</c:v>
                </c:pt>
                <c:pt idx="139">
                  <c:v>5.1882900000000003</c:v>
                </c:pt>
                <c:pt idx="140">
                  <c:v>5.3836300000000001</c:v>
                </c:pt>
                <c:pt idx="141">
                  <c:v>6.2377500000000001</c:v>
                </c:pt>
                <c:pt idx="142">
                  <c:v>6.8623900000000004</c:v>
                </c:pt>
                <c:pt idx="143">
                  <c:v>7.1944600000000003</c:v>
                </c:pt>
                <c:pt idx="144">
                  <c:v>7.5952799999999998</c:v>
                </c:pt>
                <c:pt idx="145">
                  <c:v>7.9548500000000004</c:v>
                </c:pt>
                <c:pt idx="146">
                  <c:v>8.5152199999999993</c:v>
                </c:pt>
                <c:pt idx="147">
                  <c:v>8.2277699999999996</c:v>
                </c:pt>
                <c:pt idx="148">
                  <c:v>8.5023300000000006</c:v>
                </c:pt>
                <c:pt idx="149">
                  <c:v>8.9329900000000002</c:v>
                </c:pt>
                <c:pt idx="150">
                  <c:v>8.4131800000000005</c:v>
                </c:pt>
                <c:pt idx="151">
                  <c:v>8.2273599999999991</c:v>
                </c:pt>
                <c:pt idx="152">
                  <c:v>8.2148500000000002</c:v>
                </c:pt>
                <c:pt idx="153">
                  <c:v>7.7624899999999997</c:v>
                </c:pt>
                <c:pt idx="154">
                  <c:v>7.1353499999999999</c:v>
                </c:pt>
                <c:pt idx="155">
                  <c:v>6.4449399999999999</c:v>
                </c:pt>
                <c:pt idx="156">
                  <c:v>6.36212</c:v>
                </c:pt>
                <c:pt idx="157">
                  <c:v>5.9655199999999997</c:v>
                </c:pt>
                <c:pt idx="158">
                  <c:v>4.9350899999999998</c:v>
                </c:pt>
                <c:pt idx="159">
                  <c:v>4.9410600000000002</c:v>
                </c:pt>
                <c:pt idx="160">
                  <c:v>4.1206899999999997</c:v>
                </c:pt>
                <c:pt idx="161">
                  <c:v>3.0532599999999999</c:v>
                </c:pt>
                <c:pt idx="162">
                  <c:v>3.2717800000000001</c:v>
                </c:pt>
                <c:pt idx="163">
                  <c:v>3.7187199999999998</c:v>
                </c:pt>
                <c:pt idx="164">
                  <c:v>3.6940599999999999</c:v>
                </c:pt>
                <c:pt idx="165">
                  <c:v>3.24579</c:v>
                </c:pt>
                <c:pt idx="166">
                  <c:v>3.1394799999999998</c:v>
                </c:pt>
                <c:pt idx="167">
                  <c:v>3.3231600000000001</c:v>
                </c:pt>
                <c:pt idx="168">
                  <c:v>3.1059800000000002</c:v>
                </c:pt>
                <c:pt idx="169">
                  <c:v>3.16574</c:v>
                </c:pt>
                <c:pt idx="170">
                  <c:v>3.4751300000000001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04-4FC8-A1B6-C7534FA57190}"/>
            </c:ext>
          </c:extLst>
        </c:ser>
        <c:ser>
          <c:idx val="1"/>
          <c:order val="1"/>
          <c:tx>
            <c:v>Nominal Wage Growth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data_chart1!$A$159:$A$329</c:f>
              <c:numCache>
                <c:formatCode>m/d/yyyy</c:formatCode>
                <c:ptCount val="171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  <c:pt idx="170">
                  <c:v>45352</c:v>
                </c:pt>
              </c:numCache>
            </c:numRef>
          </c:cat>
          <c:val>
            <c:numRef>
              <c:f>data_chart1!$C$159:$C$329</c:f>
              <c:numCache>
                <c:formatCode>0.0</c:formatCode>
                <c:ptCount val="171"/>
                <c:pt idx="0">
                  <c:v>1.6</c:v>
                </c:pt>
                <c:pt idx="1">
                  <c:v>1.7</c:v>
                </c:pt>
                <c:pt idx="2">
                  <c:v>1.9</c:v>
                </c:pt>
                <c:pt idx="3">
                  <c:v>1.9</c:v>
                </c:pt>
                <c:pt idx="4">
                  <c:v>1.6</c:v>
                </c:pt>
                <c:pt idx="5">
                  <c:v>1.7</c:v>
                </c:pt>
                <c:pt idx="6">
                  <c:v>1.8</c:v>
                </c:pt>
                <c:pt idx="7">
                  <c:v>2</c:v>
                </c:pt>
                <c:pt idx="8">
                  <c:v>1.9</c:v>
                </c:pt>
                <c:pt idx="9">
                  <c:v>1.7</c:v>
                </c:pt>
                <c:pt idx="10">
                  <c:v>1.7</c:v>
                </c:pt>
                <c:pt idx="11">
                  <c:v>1.7</c:v>
                </c:pt>
                <c:pt idx="12">
                  <c:v>1.9</c:v>
                </c:pt>
                <c:pt idx="13">
                  <c:v>1.9</c:v>
                </c:pt>
                <c:pt idx="14">
                  <c:v>1.9</c:v>
                </c:pt>
                <c:pt idx="15">
                  <c:v>1.9</c:v>
                </c:pt>
                <c:pt idx="16">
                  <c:v>2</c:v>
                </c:pt>
                <c:pt idx="17">
                  <c:v>2</c:v>
                </c:pt>
                <c:pt idx="18">
                  <c:v>2.1</c:v>
                </c:pt>
                <c:pt idx="19">
                  <c:v>2.2000000000000002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</c:v>
                </c:pt>
                <c:pt idx="23">
                  <c:v>2</c:v>
                </c:pt>
                <c:pt idx="24">
                  <c:v>1.9</c:v>
                </c:pt>
                <c:pt idx="25">
                  <c:v>1.9</c:v>
                </c:pt>
                <c:pt idx="26">
                  <c:v>2</c:v>
                </c:pt>
                <c:pt idx="27">
                  <c:v>2.2000000000000002</c:v>
                </c:pt>
                <c:pt idx="28">
                  <c:v>2.1</c:v>
                </c:pt>
                <c:pt idx="29">
                  <c:v>2.2999999999999998</c:v>
                </c:pt>
                <c:pt idx="30">
                  <c:v>2.1</c:v>
                </c:pt>
                <c:pt idx="31">
                  <c:v>2.1</c:v>
                </c:pt>
                <c:pt idx="32">
                  <c:v>2.1</c:v>
                </c:pt>
                <c:pt idx="33">
                  <c:v>2.1</c:v>
                </c:pt>
                <c:pt idx="34">
                  <c:v>2.2999999999999998</c:v>
                </c:pt>
                <c:pt idx="35">
                  <c:v>2.2999999999999998</c:v>
                </c:pt>
                <c:pt idx="36">
                  <c:v>2.2999999999999998</c:v>
                </c:pt>
                <c:pt idx="37">
                  <c:v>2.2999999999999998</c:v>
                </c:pt>
                <c:pt idx="38">
                  <c:v>2.2000000000000002</c:v>
                </c:pt>
                <c:pt idx="39">
                  <c:v>2.2000000000000002</c:v>
                </c:pt>
                <c:pt idx="40">
                  <c:v>2.2000000000000002</c:v>
                </c:pt>
                <c:pt idx="41">
                  <c:v>2.1</c:v>
                </c:pt>
                <c:pt idx="42">
                  <c:v>2.2999999999999998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2.2000000000000002</c:v>
                </c:pt>
                <c:pt idx="46">
                  <c:v>2</c:v>
                </c:pt>
                <c:pt idx="47">
                  <c:v>2.2000000000000002</c:v>
                </c:pt>
                <c:pt idx="48">
                  <c:v>2.2999999999999998</c:v>
                </c:pt>
                <c:pt idx="49">
                  <c:v>2.5</c:v>
                </c:pt>
                <c:pt idx="50">
                  <c:v>2.4</c:v>
                </c:pt>
                <c:pt idx="51">
                  <c:v>2.2999999999999998</c:v>
                </c:pt>
                <c:pt idx="52">
                  <c:v>2.2999999999999998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2.4</c:v>
                </c:pt>
                <c:pt idx="56">
                  <c:v>2.6</c:v>
                </c:pt>
                <c:pt idx="57">
                  <c:v>2.8</c:v>
                </c:pt>
                <c:pt idx="58">
                  <c:v>2.9</c:v>
                </c:pt>
                <c:pt idx="59">
                  <c:v>2.9</c:v>
                </c:pt>
                <c:pt idx="60">
                  <c:v>3</c:v>
                </c:pt>
                <c:pt idx="61">
                  <c:v>3</c:v>
                </c:pt>
                <c:pt idx="62">
                  <c:v>3.2</c:v>
                </c:pt>
                <c:pt idx="63">
                  <c:v>3.3</c:v>
                </c:pt>
                <c:pt idx="64">
                  <c:v>3.3</c:v>
                </c:pt>
                <c:pt idx="65">
                  <c:v>3.2</c:v>
                </c:pt>
                <c:pt idx="66">
                  <c:v>3.1</c:v>
                </c:pt>
                <c:pt idx="67">
                  <c:v>3.1</c:v>
                </c:pt>
                <c:pt idx="68">
                  <c:v>3</c:v>
                </c:pt>
                <c:pt idx="69">
                  <c:v>2.9</c:v>
                </c:pt>
                <c:pt idx="70">
                  <c:v>3.1</c:v>
                </c:pt>
                <c:pt idx="71">
                  <c:v>3.1</c:v>
                </c:pt>
                <c:pt idx="72">
                  <c:v>3.1</c:v>
                </c:pt>
                <c:pt idx="73">
                  <c:v>3.2</c:v>
                </c:pt>
                <c:pt idx="74">
                  <c:v>3.2</c:v>
                </c:pt>
                <c:pt idx="75">
                  <c:v>3.4</c:v>
                </c:pt>
                <c:pt idx="76">
                  <c:v>3.5</c:v>
                </c:pt>
                <c:pt idx="77">
                  <c:v>3.6</c:v>
                </c:pt>
                <c:pt idx="78">
                  <c:v>3.4</c:v>
                </c:pt>
                <c:pt idx="79">
                  <c:v>3.3</c:v>
                </c:pt>
                <c:pt idx="80">
                  <c:v>3.6</c:v>
                </c:pt>
                <c:pt idx="81">
                  <c:v>3.9</c:v>
                </c:pt>
                <c:pt idx="82">
                  <c:v>3.9</c:v>
                </c:pt>
                <c:pt idx="83">
                  <c:v>3.5</c:v>
                </c:pt>
                <c:pt idx="84">
                  <c:v>3.2</c:v>
                </c:pt>
                <c:pt idx="85">
                  <c:v>3.2</c:v>
                </c:pt>
                <c:pt idx="86">
                  <c:v>3.4</c:v>
                </c:pt>
                <c:pt idx="87">
                  <c:v>3.5</c:v>
                </c:pt>
                <c:pt idx="88">
                  <c:v>3.4</c:v>
                </c:pt>
                <c:pt idx="89">
                  <c:v>3.2</c:v>
                </c:pt>
                <c:pt idx="90">
                  <c:v>3.3</c:v>
                </c:pt>
                <c:pt idx="91">
                  <c:v>3.4</c:v>
                </c:pt>
                <c:pt idx="92">
                  <c:v>3.6</c:v>
                </c:pt>
                <c:pt idx="93">
                  <c:v>3.4</c:v>
                </c:pt>
                <c:pt idx="94">
                  <c:v>3.2</c:v>
                </c:pt>
                <c:pt idx="95">
                  <c:v>2.9</c:v>
                </c:pt>
                <c:pt idx="96">
                  <c:v>3</c:v>
                </c:pt>
                <c:pt idx="97">
                  <c:v>2.9</c:v>
                </c:pt>
                <c:pt idx="98">
                  <c:v>3.3</c:v>
                </c:pt>
                <c:pt idx="99">
                  <c:v>3.3</c:v>
                </c:pt>
                <c:pt idx="100">
                  <c:v>3.2</c:v>
                </c:pt>
                <c:pt idx="101">
                  <c:v>3.2</c:v>
                </c:pt>
                <c:pt idx="102">
                  <c:v>3.3</c:v>
                </c:pt>
                <c:pt idx="103">
                  <c:v>3.5</c:v>
                </c:pt>
                <c:pt idx="104">
                  <c:v>3.5</c:v>
                </c:pt>
                <c:pt idx="105">
                  <c:v>3.7</c:v>
                </c:pt>
                <c:pt idx="106">
                  <c:v>3.9</c:v>
                </c:pt>
                <c:pt idx="107">
                  <c:v>3.8</c:v>
                </c:pt>
                <c:pt idx="108">
                  <c:v>3.8</c:v>
                </c:pt>
                <c:pt idx="109">
                  <c:v>3.4</c:v>
                </c:pt>
                <c:pt idx="110">
                  <c:v>3.5</c:v>
                </c:pt>
                <c:pt idx="111">
                  <c:v>3.6</c:v>
                </c:pt>
                <c:pt idx="112">
                  <c:v>3.7</c:v>
                </c:pt>
                <c:pt idx="113">
                  <c:v>3.9</c:v>
                </c:pt>
                <c:pt idx="114">
                  <c:v>3.9</c:v>
                </c:pt>
                <c:pt idx="115">
                  <c:v>3.7</c:v>
                </c:pt>
                <c:pt idx="116">
                  <c:v>3.6</c:v>
                </c:pt>
                <c:pt idx="117">
                  <c:v>3.5</c:v>
                </c:pt>
                <c:pt idx="118">
                  <c:v>3.7</c:v>
                </c:pt>
                <c:pt idx="119">
                  <c:v>3.7</c:v>
                </c:pt>
                <c:pt idx="120">
                  <c:v>3.8</c:v>
                </c:pt>
                <c:pt idx="121">
                  <c:v>3.7</c:v>
                </c:pt>
                <c:pt idx="122">
                  <c:v>3.5</c:v>
                </c:pt>
                <c:pt idx="123">
                  <c:v>3.3</c:v>
                </c:pt>
                <c:pt idx="124">
                  <c:v>3.5</c:v>
                </c:pt>
                <c:pt idx="125">
                  <c:v>3.8</c:v>
                </c:pt>
                <c:pt idx="126">
                  <c:v>3.9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3.7</c:v>
                </c:pt>
                <c:pt idx="131">
                  <c:v>3.4</c:v>
                </c:pt>
                <c:pt idx="132">
                  <c:v>3.4</c:v>
                </c:pt>
                <c:pt idx="133">
                  <c:v>3.4</c:v>
                </c:pt>
                <c:pt idx="134">
                  <c:v>3.4</c:v>
                </c:pt>
                <c:pt idx="135">
                  <c:v>3.2</c:v>
                </c:pt>
                <c:pt idx="136">
                  <c:v>3</c:v>
                </c:pt>
                <c:pt idx="137">
                  <c:v>3.2</c:v>
                </c:pt>
                <c:pt idx="138">
                  <c:v>3.7</c:v>
                </c:pt>
                <c:pt idx="139">
                  <c:v>3.9</c:v>
                </c:pt>
                <c:pt idx="140">
                  <c:v>4.2</c:v>
                </c:pt>
                <c:pt idx="141">
                  <c:v>4.0999999999999996</c:v>
                </c:pt>
                <c:pt idx="142">
                  <c:v>4.3</c:v>
                </c:pt>
                <c:pt idx="143">
                  <c:v>4.5</c:v>
                </c:pt>
                <c:pt idx="144">
                  <c:v>5.0999999999999996</c:v>
                </c:pt>
                <c:pt idx="145">
                  <c:v>5.8</c:v>
                </c:pt>
                <c:pt idx="146">
                  <c:v>6</c:v>
                </c:pt>
                <c:pt idx="147">
                  <c:v>6</c:v>
                </c:pt>
                <c:pt idx="148">
                  <c:v>6.1</c:v>
                </c:pt>
                <c:pt idx="149">
                  <c:v>6.7</c:v>
                </c:pt>
                <c:pt idx="150">
                  <c:v>6.7</c:v>
                </c:pt>
                <c:pt idx="151">
                  <c:v>6.7</c:v>
                </c:pt>
                <c:pt idx="152">
                  <c:v>6.3</c:v>
                </c:pt>
                <c:pt idx="153">
                  <c:v>6.4</c:v>
                </c:pt>
                <c:pt idx="154">
                  <c:v>6.4</c:v>
                </c:pt>
                <c:pt idx="155">
                  <c:v>6.1</c:v>
                </c:pt>
                <c:pt idx="156">
                  <c:v>6.1</c:v>
                </c:pt>
                <c:pt idx="157">
                  <c:v>6.1</c:v>
                </c:pt>
                <c:pt idx="158">
                  <c:v>6.4</c:v>
                </c:pt>
                <c:pt idx="159">
                  <c:v>6.1</c:v>
                </c:pt>
                <c:pt idx="160">
                  <c:v>6</c:v>
                </c:pt>
                <c:pt idx="161">
                  <c:v>5.6</c:v>
                </c:pt>
                <c:pt idx="162">
                  <c:v>5.7</c:v>
                </c:pt>
                <c:pt idx="163">
                  <c:v>5.3</c:v>
                </c:pt>
                <c:pt idx="164">
                  <c:v>5.2</c:v>
                </c:pt>
                <c:pt idx="165">
                  <c:v>5.2</c:v>
                </c:pt>
                <c:pt idx="166">
                  <c:v>5.2</c:v>
                </c:pt>
                <c:pt idx="167">
                  <c:v>5.2</c:v>
                </c:pt>
                <c:pt idx="168">
                  <c:v>5</c:v>
                </c:pt>
                <c:pt idx="169">
                  <c:v>5</c:v>
                </c:pt>
                <c:pt idx="170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04-4FC8-A1B6-C7534FA57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701888"/>
        <c:axId val="743918832"/>
      </c:lineChart>
      <c:dateAx>
        <c:axId val="12170188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918832"/>
        <c:crosses val="autoZero"/>
        <c:auto val="1"/>
        <c:lblOffset val="100"/>
        <c:baseTimeUnit val="months"/>
      </c:dateAx>
      <c:valAx>
        <c:axId val="74391883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0188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Price</a:t>
            </a:r>
            <a:r>
              <a:rPr lang="en-US" sz="2000" baseline="0"/>
              <a:t> Level Relative to March 2021 &amp; Last 12 Month Inflation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  <a:sp3d>
                <a:contourClr>
                  <a:srgbClr val="00B0F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4F4-4218-B4B3-75DCA72E014C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4F4-4218-B4B3-75DCA72E014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4F4-4218-B4B3-75DCA72E014C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94F4-4218-B4B3-75DCA72E014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38E5FF1-E127-462F-963B-B01295F46B6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4F4-4218-B4B3-75DCA72E014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E5CBF9F-3A50-4122-BE34-3722A3C929D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94F4-4218-B4B3-75DCA72E014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0CD2BD5-AC98-4686-A61A-FFF9FE2EC9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4F4-4218-B4B3-75DCA72E014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797682E-DF0A-42FF-94A9-0245AB505D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4F4-4218-B4B3-75DCA72E014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2481C82-F204-404D-B8D8-F56592BEC1E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4F4-4218-B4B3-75DCA72E014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C07CDFA-CC48-495B-B4E2-199CDE84F57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4F4-4218-B4B3-75DCA72E014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42C0989-0F23-46CC-BBE4-F2C7ECABB9C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4F4-4218-B4B3-75DCA72E014C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Sheet1!$B$2:$H$2</c:f>
              <c:strCache>
                <c:ptCount val="7"/>
                <c:pt idx="0">
                  <c:v>Gasoline</c:v>
                </c:pt>
                <c:pt idx="1">
                  <c:v>CPI Food</c:v>
                </c:pt>
                <c:pt idx="2">
                  <c:v>CPI Shelter</c:v>
                </c:pt>
                <c:pt idx="3">
                  <c:v>CPI</c:v>
                </c:pt>
                <c:pt idx="4">
                  <c:v>Weekly Earnings</c:v>
                </c:pt>
                <c:pt idx="5">
                  <c:v>Zillow Home</c:v>
                </c:pt>
                <c:pt idx="6">
                  <c:v>Zillow Rent</c:v>
                </c:pt>
              </c:strCache>
            </c:strRef>
          </c:cat>
          <c:val>
            <c:numRef>
              <c:f>Sheet1!$B$3:$H$3</c:f>
              <c:numCache>
                <c:formatCode>0.0</c:formatCode>
                <c:ptCount val="7"/>
                <c:pt idx="0">
                  <c:v>121.88656</c:v>
                </c:pt>
                <c:pt idx="1">
                  <c:v>120.71633</c:v>
                </c:pt>
                <c:pt idx="2">
                  <c:v>119.94981</c:v>
                </c:pt>
                <c:pt idx="3">
                  <c:v>117.9</c:v>
                </c:pt>
                <c:pt idx="4">
                  <c:v>113.42458000000001</c:v>
                </c:pt>
                <c:pt idx="5">
                  <c:v>125.91992999999999</c:v>
                </c:pt>
                <c:pt idx="6">
                  <c:v>126.35680341376501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Sheet1!$B$4:$H$4</c15:f>
                <c15:dlblRangeCache>
                  <c:ptCount val="7"/>
                  <c:pt idx="0">
                    <c:v>0.1%</c:v>
                  </c:pt>
                  <c:pt idx="1">
                    <c:v>2.2%</c:v>
                  </c:pt>
                  <c:pt idx="2">
                    <c:v>5.6%</c:v>
                  </c:pt>
                  <c:pt idx="3">
                    <c:v>3.5%</c:v>
                  </c:pt>
                  <c:pt idx="4">
                    <c:v>4.3%</c:v>
                  </c:pt>
                  <c:pt idx="5">
                    <c:v>3.6%</c:v>
                  </c:pt>
                  <c:pt idx="6">
                    <c:v>3.5%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94F4-4218-B4B3-75DCA72E0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1387615"/>
        <c:axId val="1192596751"/>
        <c:axId val="0"/>
      </c:bar3DChart>
      <c:catAx>
        <c:axId val="1571387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596751"/>
        <c:crosses val="autoZero"/>
        <c:auto val="1"/>
        <c:lblAlgn val="ctr"/>
        <c:lblOffset val="100"/>
        <c:noMultiLvlLbl val="0"/>
      </c:catAx>
      <c:valAx>
        <c:axId val="1192596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387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August CPI </a:t>
            </a:r>
            <a:r>
              <a:rPr lang="en-US" dirty="0" err="1"/>
              <a:t>yoy</a:t>
            </a:r>
            <a:r>
              <a:rPr lang="en-US" dirty="0"/>
              <a:t> 8.3% down from 8.5 and Core 6.3 up from 6.3 in </a:t>
            </a:r>
            <a:r>
              <a:rPr lang="en-US" dirty="0" err="1"/>
              <a:t>JUly</a:t>
            </a:r>
            <a:endParaRPr dirty="0"/>
          </a:p>
        </p:txBody>
      </p:sp>
      <p:sp>
        <p:nvSpPr>
          <p:cNvPr id="249" name="Google Shape;24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Shelter is 36% of CPI and 45% of Core CPI.  About half as much in PCE.  CPI less shelter is 2.3% sine March of last year. Shelter is up 5.8%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36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But, note that low wage workers are doing relatively the best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5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GDPNow</a:t>
            </a:r>
            <a:r>
              <a:rPr lang="en-US" dirty="0"/>
              <a:t> 2.4%; blue chips consensus 1.5% implies 2.9%, or 2.7%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9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sbhshgovapmacro.wordpress.com</a:t>
            </a:r>
            <a:r>
              <a:rPr lang="en-US" dirty="0"/>
              <a:t>/2011/06/02/international-institutions/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7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Largely explained by baby boomer retirements and a little </a:t>
            </a:r>
            <a:r>
              <a:rPr lang="en-US"/>
              <a:t>excess retirements due to COVID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 &lt; 1% increase in employment vs. 3.6% nationally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1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 policy rate 4.5 to 4.25.  Concerns with inflation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9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36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end of 2021, lost almost 15%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needelegation.org/delivered_presentations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c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forow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Winter</a:t>
            </a:r>
            <a:r>
              <a:rPr lang="en-US" sz="3600" b="1" i="1" dirty="0"/>
              <a:t>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Rhode Island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Spring 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20544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2AB8D2E-8642-6A38-8E1C-8218D31641C0}"/>
              </a:ext>
            </a:extLst>
          </p:cNvPr>
          <p:cNvSpPr/>
          <p:nvPr/>
        </p:nvSpPr>
        <p:spPr>
          <a:xfrm>
            <a:off x="4840224" y="304800"/>
            <a:ext cx="6047232" cy="592531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FAF4C6-6786-7157-D736-843814654ACF}"/>
              </a:ext>
            </a:extLst>
          </p:cNvPr>
          <p:cNvSpPr/>
          <p:nvPr/>
        </p:nvSpPr>
        <p:spPr>
          <a:xfrm>
            <a:off x="4840224" y="1938047"/>
            <a:ext cx="2810256" cy="271272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TRADE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3C6BFB3-27BC-4FD9-44AA-35D78FA136CE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Wh</a:t>
            </a:r>
            <a:r>
              <a:rPr lang="en-US"/>
              <a:t>at is Globalization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B158B-D322-C45F-8277-519352701AB0}"/>
              </a:ext>
            </a:extLst>
          </p:cNvPr>
          <p:cNvSpPr txBox="1"/>
          <p:nvPr/>
        </p:nvSpPr>
        <p:spPr>
          <a:xfrm>
            <a:off x="6715087" y="1555068"/>
            <a:ext cx="39068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0C4C88"/>
                </a:solidFill>
              </a:rPr>
              <a:t>Global Value Chains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216705-220C-836F-7EA1-9E93A30898A9}"/>
              </a:ext>
            </a:extLst>
          </p:cNvPr>
          <p:cNvSpPr txBox="1"/>
          <p:nvPr/>
        </p:nvSpPr>
        <p:spPr>
          <a:xfrm>
            <a:off x="7650480" y="2530763"/>
            <a:ext cx="3755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Foreign Direct Investment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19CDC1-7ECE-62BD-0B38-CE267B41FD17}"/>
              </a:ext>
            </a:extLst>
          </p:cNvPr>
          <p:cNvSpPr txBox="1"/>
          <p:nvPr/>
        </p:nvSpPr>
        <p:spPr>
          <a:xfrm>
            <a:off x="7674864" y="3459632"/>
            <a:ext cx="2810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Financial Flows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F8554-E20F-9F16-E631-91A1E6210B43}"/>
              </a:ext>
            </a:extLst>
          </p:cNvPr>
          <p:cNvSpPr txBox="1"/>
          <p:nvPr/>
        </p:nvSpPr>
        <p:spPr>
          <a:xfrm>
            <a:off x="6108192" y="5076403"/>
            <a:ext cx="2962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International Travel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B9E60F-DDF7-2E81-FE3D-BACAF8221D51}"/>
              </a:ext>
            </a:extLst>
          </p:cNvPr>
          <p:cNvSpPr txBox="1"/>
          <p:nvPr/>
        </p:nvSpPr>
        <p:spPr>
          <a:xfrm>
            <a:off x="7260336" y="4270842"/>
            <a:ext cx="242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2394888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A3181-1E14-CD33-D8C2-A04636C5D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885" y="643466"/>
            <a:ext cx="7684230" cy="55710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44527-FD80-125D-8A27-8B5025F7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7CF2B-3028-322A-8717-9EE5EC47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in Economic Institutions</a:t>
            </a:r>
          </a:p>
        </p:txBody>
      </p:sp>
    </p:spTree>
    <p:extLst>
      <p:ext uri="{BB962C8B-B14F-4D97-AF65-F5344CB8AC3E}">
        <p14:creationId xmlns:p14="http://schemas.microsoft.com/office/powerpoint/2010/main" val="1835581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Economy: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47649" y="3566728"/>
            <a:ext cx="9144000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April 15,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5CDB93-4391-C1B8-AD42-C473313F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C2DAEF-4540-71B6-51EA-1585F24F0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646" y="4309986"/>
            <a:ext cx="3746354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27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 questions in the chat or by raising your digital hand.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tonight (</a:t>
            </a:r>
            <a:r>
              <a:rPr lang="en-US" dirty="0">
                <a:hlinkClick r:id="rId2"/>
              </a:rPr>
              <a:t>https://needelegation.org/delivered_presentations.php</a:t>
            </a:r>
            <a:r>
              <a:rPr lang="en-US" dirty="0"/>
              <a:t>).</a:t>
            </a:r>
          </a:p>
          <a:p>
            <a:r>
              <a:rPr lang="en-US" dirty="0"/>
              <a:t>My macro site: https://sites.google.com/view/macro-current-issues/home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3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Out</a:t>
            </a:r>
            <a:r>
              <a:rPr lang="en-US">
                <a:solidFill>
                  <a:srgbClr val="1E4E79"/>
                </a:solidFill>
              </a:rPr>
              <a:t>line for the Talk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Summary of the state of the macroeconomy.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The Effect of M&amp;F policies on the recovery.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Describe an unprecedented monetary policy achievement that may be unfolding.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Major challenges and uncertainties going forward</a:t>
            </a:r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67AC-658C-4FC3-3118-64ED0E10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0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ss Domestic Product: 2023Q4 = $28 tr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0BD8E-AC36-5643-EBE1-28C938AF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0DF50C-A1E0-A594-9CAA-E10BB1DD92B5}"/>
              </a:ext>
            </a:extLst>
          </p:cNvPr>
          <p:cNvSpPr txBox="1"/>
          <p:nvPr/>
        </p:nvSpPr>
        <p:spPr>
          <a:xfrm>
            <a:off x="8787539" y="2043325"/>
            <a:ext cx="31694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$28.74</a:t>
            </a:r>
          </a:p>
          <a:p>
            <a:r>
              <a:rPr lang="en-US" sz="3600" b="1" i="1" dirty="0"/>
              <a:t>Less  </a:t>
            </a:r>
            <a:r>
              <a:rPr lang="en-US" sz="3600" dirty="0"/>
              <a:t> Imports</a:t>
            </a:r>
          </a:p>
          <a:p>
            <a:r>
              <a:rPr lang="en-US" sz="3600" b="1" dirty="0"/>
              <a:t>-$3.84</a:t>
            </a:r>
          </a:p>
          <a:p>
            <a:r>
              <a:rPr lang="en-US" sz="3600" b="1" i="1" dirty="0"/>
              <a:t>Plus </a:t>
            </a:r>
            <a:r>
              <a:rPr lang="en-US" sz="3600" dirty="0"/>
              <a:t>Exports</a:t>
            </a:r>
          </a:p>
          <a:p>
            <a:r>
              <a:rPr lang="en-US" sz="3600" b="1" dirty="0"/>
              <a:t>+$3.05</a:t>
            </a:r>
          </a:p>
          <a:p>
            <a:r>
              <a:rPr lang="en-US" sz="3600" b="1" i="1" dirty="0"/>
              <a:t>Equals  </a:t>
            </a:r>
            <a:r>
              <a:rPr lang="en-US" sz="3600" dirty="0"/>
              <a:t>GDP</a:t>
            </a:r>
          </a:p>
          <a:p>
            <a:r>
              <a:rPr lang="en-US" sz="3600" b="1" i="1" dirty="0"/>
              <a:t>$27.95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AED496D-238F-4BFF-9A2D-990BC32567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4632"/>
              </p:ext>
            </p:extLst>
          </p:nvPr>
        </p:nvGraphicFramePr>
        <p:xfrm>
          <a:off x="838200" y="1570038"/>
          <a:ext cx="7183056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456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449DC-7AD7-9F27-29DF-87D5AE15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</a:t>
            </a:r>
            <a:r>
              <a:rPr lang="en-US" dirty="0"/>
              <a:t>ferent Breakdown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2D73F-F438-130A-119F-CA23949B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1026" name="Picture 2" descr="U.S. GDP by industry in 2023">
            <a:extLst>
              <a:ext uri="{FF2B5EF4-FFF2-40B4-BE49-F238E27FC236}">
                <a16:creationId xmlns:a16="http://schemas.microsoft.com/office/drawing/2014/main" id="{F3D4FB76-FEA6-A7A4-08C8-CA25C126A3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7" y="914400"/>
            <a:ext cx="475487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C406E4-0894-1CE3-6644-0269CF4CDD7B}"/>
              </a:ext>
            </a:extLst>
          </p:cNvPr>
          <p:cNvSpPr txBox="1"/>
          <p:nvPr/>
        </p:nvSpPr>
        <p:spPr>
          <a:xfrm>
            <a:off x="8403220" y="4155311"/>
            <a:ext cx="3089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 State and Local Government comprises 10% of GDP!</a:t>
            </a:r>
          </a:p>
        </p:txBody>
      </p:sp>
    </p:spTree>
    <p:extLst>
      <p:ext uri="{BB962C8B-B14F-4D97-AF65-F5344CB8AC3E}">
        <p14:creationId xmlns:p14="http://schemas.microsoft.com/office/powerpoint/2010/main" val="21668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753976" y="362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and ‘Potential’ during the Recovery</a:t>
            </a:r>
            <a:endParaRPr dirty="0"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8347336" y="6133488"/>
            <a:ext cx="3844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Fred, St Louis Fed</a:t>
            </a: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AF605-F3B3-ED8B-3A84-1F9E0882AC39}"/>
              </a:ext>
            </a:extLst>
          </p:cNvPr>
          <p:cNvSpPr txBox="1"/>
          <p:nvPr/>
        </p:nvSpPr>
        <p:spPr>
          <a:xfrm>
            <a:off x="3087494" y="3244334"/>
            <a:ext cx="6174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F59181-752B-ECA3-B1FE-C633292B3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66754"/>
            <a:ext cx="10515600" cy="437420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B16752-7562-978F-4EB0-3E4DFAA87875}"/>
              </a:ext>
            </a:extLst>
          </p:cNvPr>
          <p:cNvSpPr txBox="1"/>
          <p:nvPr/>
        </p:nvSpPr>
        <p:spPr>
          <a:xfrm>
            <a:off x="4071257" y="2474564"/>
            <a:ext cx="451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Grey bars are recessions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5C13-F1B9-1CAD-E367-320FCF56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employment is Near Record 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F9BCB-6CD5-3CC6-FFD8-28B6C96C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B9DB30-85BA-2394-0847-AF85F37FB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5563"/>
            <a:ext cx="10515600" cy="4837956"/>
          </a:xfrm>
        </p:spPr>
      </p:pic>
    </p:spTree>
    <p:extLst>
      <p:ext uri="{BB962C8B-B14F-4D97-AF65-F5344CB8AC3E}">
        <p14:creationId xmlns:p14="http://schemas.microsoft.com/office/powerpoint/2010/main" val="1330748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802104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/>
              <a:t>ere Have All the Workers Gone?</a:t>
            </a:r>
            <a:endParaRPr dirty="0"/>
          </a:p>
        </p:txBody>
      </p:sp>
      <p:sp>
        <p:nvSpPr>
          <p:cNvPr id="198" name="Google Shape;198;p29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8DFE20-3093-B409-5504-D10A0CA84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7664"/>
            <a:ext cx="12192000" cy="47174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9C67F8-D838-4A62-1586-A0347AC911F6}"/>
              </a:ext>
            </a:extLst>
          </p:cNvPr>
          <p:cNvCxnSpPr>
            <a:cxnSpLocks/>
          </p:cNvCxnSpPr>
          <p:nvPr/>
        </p:nvCxnSpPr>
        <p:spPr>
          <a:xfrm flipV="1">
            <a:off x="6371863" y="1794076"/>
            <a:ext cx="5584785" cy="1949779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C2493-9706-D5CA-BFD2-9D50D502C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Aging of the Labor Force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B527CB-CE65-AEF7-540A-4CA22B5F0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56795"/>
            <a:ext cx="10515600" cy="42942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84907-41AD-7251-A2D7-D8FB734D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038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D566-557F-CCCC-7F67-88CEC11F5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plemented by Foreign Workers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BA4A5A-8F48-2051-62A5-657B5BE3E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97306"/>
            <a:ext cx="10515600" cy="423054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2EBCD-2710-19D5-87D9-E811B9A6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962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5DDB0-0238-7B50-0FF1-ABD54DDBF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is Rhode Island Doing?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DCAD8-0F27-9DC4-3AF2-3777674F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BB3E94-709D-098D-544F-EA7495754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5563"/>
            <a:ext cx="10515600" cy="4751146"/>
          </a:xfrm>
        </p:spPr>
      </p:pic>
    </p:spTree>
    <p:extLst>
      <p:ext uri="{BB962C8B-B14F-4D97-AF65-F5344CB8AC3E}">
        <p14:creationId xmlns:p14="http://schemas.microsoft.com/office/powerpoint/2010/main" val="3892612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21BF-5977-7414-CC52-F6472E07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4" y="25947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in Rhode Island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9CB39-1E6A-FE68-F1ED-EDE5E7C8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6E5961-AA9F-6EA8-08ED-F192379F1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46836"/>
            <a:ext cx="10515600" cy="4337092"/>
          </a:xfrm>
        </p:spPr>
      </p:pic>
    </p:spTree>
    <p:extLst>
      <p:ext uri="{BB962C8B-B14F-4D97-AF65-F5344CB8AC3E}">
        <p14:creationId xmlns:p14="http://schemas.microsoft.com/office/powerpoint/2010/main" val="3952919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B4C3-D6EB-A942-1582-F35495FD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</a:t>
            </a:r>
            <a:r>
              <a:rPr lang="en-US" dirty="0"/>
              <a:t>rall Good News on the Real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28E7-2F1C-1249-5692-E26F5EE2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 is very close to its potential.</a:t>
            </a:r>
          </a:p>
          <a:p>
            <a:r>
              <a:rPr lang="en-US" dirty="0"/>
              <a:t>The labor market as measured by the unemployment rate is fully recovered.</a:t>
            </a:r>
          </a:p>
          <a:p>
            <a:r>
              <a:rPr lang="en-US" dirty="0"/>
              <a:t>There was no apparent Great Resignation</a:t>
            </a:r>
          </a:p>
          <a:p>
            <a:endParaRPr lang="en-US" dirty="0"/>
          </a:p>
          <a:p>
            <a:r>
              <a:rPr lang="en-US" dirty="0"/>
              <a:t>But there is also a </a:t>
            </a:r>
            <a:r>
              <a:rPr lang="en-US" i="1" dirty="0"/>
              <a:t>nominal </a:t>
            </a:r>
            <a:r>
              <a:rPr lang="en-US" dirty="0"/>
              <a:t>side: interest rates, asset prices, inflation and wages.</a:t>
            </a:r>
          </a:p>
          <a:p>
            <a:r>
              <a:rPr lang="en-US" dirty="0"/>
              <a:t>News isn’t so good, but is getting better.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FAB1F-45B3-1D27-F3E2-B2A5A2E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48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02C0-8FBB-9802-1D05-3C5CE313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Rates: Era of Falling Rates Over?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5E0BC-69DB-F19A-E9BE-5DD45F27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E297A27-E6B2-67C8-099D-95E40ACB9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3458" y="1585429"/>
            <a:ext cx="11182309" cy="4543366"/>
          </a:xfr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8907EE-73F7-EB4D-51A7-0CB8E29C760C}"/>
              </a:ext>
            </a:extLst>
          </p:cNvPr>
          <p:cNvCxnSpPr>
            <a:cxnSpLocks/>
          </p:cNvCxnSpPr>
          <p:nvPr/>
        </p:nvCxnSpPr>
        <p:spPr>
          <a:xfrm>
            <a:off x="1458686" y="3029857"/>
            <a:ext cx="7322457" cy="798286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83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1E63-A53F-A5D2-FB9C-6B41FDEF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rtgage Rates are Having an Effect 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9116D-4F45-A82F-4CD4-594D93F9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494261-474F-926A-A71D-1C5E3D417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0555"/>
            <a:ext cx="10515600" cy="4340286"/>
          </a:xfrm>
        </p:spPr>
      </p:pic>
    </p:spTree>
    <p:extLst>
      <p:ext uri="{BB962C8B-B14F-4D97-AF65-F5344CB8AC3E}">
        <p14:creationId xmlns:p14="http://schemas.microsoft.com/office/powerpoint/2010/main" val="1523004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C882-3471-06DA-3DB8-E949BEAE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76" y="-98581"/>
            <a:ext cx="9742714" cy="156815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Nat</a:t>
            </a:r>
            <a:r>
              <a:rPr lang="en-US" dirty="0"/>
              <a:t>ional Housing Market and Closer to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06AC4-DDD6-C817-6BDB-386A9E21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7083F5-C772-C36B-496C-E54873B89FC5}"/>
              </a:ext>
            </a:extLst>
          </p:cNvPr>
          <p:cNvSpPr txBox="1"/>
          <p:nvPr/>
        </p:nvSpPr>
        <p:spPr>
          <a:xfrm>
            <a:off x="7879380" y="6410685"/>
            <a:ext cx="413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https://www.zillow.com/research/data/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81B20BF-C153-C941-EA49-04594B0DE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985849"/>
              </p:ext>
            </p:extLst>
          </p:nvPr>
        </p:nvGraphicFramePr>
        <p:xfrm>
          <a:off x="838200" y="925976"/>
          <a:ext cx="10515600" cy="537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706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361C-07CD-D14E-053C-8DD7F164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 Prices:  Fear Giving Way to Greed?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84DAC-44E6-C6A7-814B-87B6D7DE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F7F66F4-0123-829E-58C1-065BE172B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556795"/>
            <a:ext cx="10515600" cy="4467828"/>
          </a:xfrm>
        </p:spPr>
      </p:pic>
    </p:spTree>
    <p:extLst>
      <p:ext uri="{BB962C8B-B14F-4D97-AF65-F5344CB8AC3E}">
        <p14:creationId xmlns:p14="http://schemas.microsoft.com/office/powerpoint/2010/main" val="2704677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Infl</a:t>
            </a:r>
            <a:r>
              <a:rPr lang="en-US" dirty="0"/>
              <a:t>ation during the Recovery (CPI)</a:t>
            </a:r>
            <a:endParaRPr dirty="0"/>
          </a:p>
        </p:txBody>
      </p:sp>
      <p:sp>
        <p:nvSpPr>
          <p:cNvPr id="252" name="Google Shape;252;p36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E2571-DA76-CBC5-2F15-67BD33FC0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7664"/>
            <a:ext cx="12192000" cy="488256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FA18-9357-0477-EF8B-0E18E930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’s Measure (PCE)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16646-1D1B-1231-90AF-9C1E2DA8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BB446A-76B6-7D6A-4A04-2BB53D0FA394}"/>
              </a:ext>
            </a:extLst>
          </p:cNvPr>
          <p:cNvSpPr txBox="1"/>
          <p:nvPr/>
        </p:nvSpPr>
        <p:spPr>
          <a:xfrm>
            <a:off x="7600220" y="4283651"/>
            <a:ext cx="290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Looks Promising?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07ADBD5-E1D2-6CDD-F04B-656A5DA1F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75772"/>
            <a:ext cx="10515600" cy="468774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929EC9-C300-CB32-2B0C-C6D74E5425BD}"/>
              </a:ext>
            </a:extLst>
          </p:cNvPr>
          <p:cNvSpPr txBox="1"/>
          <p:nvPr/>
        </p:nvSpPr>
        <p:spPr>
          <a:xfrm>
            <a:off x="4794503" y="4085496"/>
            <a:ext cx="418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Fed Doesn’t React until 3/2022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330F2-F97E-8663-D129-2A3357EC1EA8}"/>
              </a:ext>
            </a:extLst>
          </p:cNvPr>
          <p:cNvSpPr txBox="1"/>
          <p:nvPr/>
        </p:nvSpPr>
        <p:spPr>
          <a:xfrm>
            <a:off x="1358751" y="3001104"/>
            <a:ext cx="418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Inflation Accelerates 3/2021</a:t>
            </a:r>
          </a:p>
        </p:txBody>
      </p:sp>
    </p:spTree>
    <p:extLst>
      <p:ext uri="{BB962C8B-B14F-4D97-AF65-F5344CB8AC3E}">
        <p14:creationId xmlns:p14="http://schemas.microsoft.com/office/powerpoint/2010/main" val="255058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53B5-1EF9-86FF-AAF5-0886F298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CPI</a:t>
            </a:r>
            <a:r>
              <a:rPr lang="en-US" dirty="0"/>
              <a:t> vs. PCE: 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D577C-6A6C-F9B1-4AE0-DFB13D42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CB1EF5-DF00-37B3-ADFD-342F1DDDA0AE}"/>
              </a:ext>
            </a:extLst>
          </p:cNvPr>
          <p:cNvSpPr txBox="1"/>
          <p:nvPr/>
        </p:nvSpPr>
        <p:spPr>
          <a:xfrm>
            <a:off x="5450764" y="6441462"/>
            <a:ext cx="6565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https://www.businessinsider.com/pce-vs-cpi-weight-comparisons-2014-6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5148E1-BE91-AD3C-F81D-0B26E02D57C7}"/>
              </a:ext>
            </a:extLst>
          </p:cNvPr>
          <p:cNvSpPr txBox="1"/>
          <p:nvPr/>
        </p:nvSpPr>
        <p:spPr>
          <a:xfrm>
            <a:off x="123371" y="1325563"/>
            <a:ext cx="34906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CPI tends typically to be 0.3 pct point higher </a:t>
            </a:r>
          </a:p>
          <a:p>
            <a:r>
              <a:rPr lang="en-US" sz="3200" dirty="0"/>
              <a:t>Feb: 	</a:t>
            </a:r>
          </a:p>
          <a:p>
            <a:r>
              <a:rPr lang="en-US" sz="3200" dirty="0"/>
              <a:t>CPI, 3.2% PCE, 2%.5%</a:t>
            </a:r>
          </a:p>
          <a:p>
            <a:r>
              <a:rPr lang="en-US" sz="3200" dirty="0"/>
              <a:t>Core CPI, 3.8% Core PCE, 2.8%.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D1DE676-8EC0-13A6-2DF5-C1A2F2CCE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2456" y="1388964"/>
            <a:ext cx="9310915" cy="4687374"/>
          </a:xfrm>
        </p:spPr>
      </p:pic>
    </p:spTree>
    <p:extLst>
      <p:ext uri="{BB962C8B-B14F-4D97-AF65-F5344CB8AC3E}">
        <p14:creationId xmlns:p14="http://schemas.microsoft.com/office/powerpoint/2010/main" val="6031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F6C7-44C4-0E61-D0A4-F5977B93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es of Inflation Measures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95989-7EDF-39F8-F714-EC782648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1026" name="Picture 2" descr="What's Going On With Eggs? - The New York Times">
            <a:extLst>
              <a:ext uri="{FF2B5EF4-FFF2-40B4-BE49-F238E27FC236}">
                <a16:creationId xmlns:a16="http://schemas.microsoft.com/office/drawing/2014/main" id="{7E02E16D-0AFB-4869-5103-464755BD07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30" y="1383588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3728AD-5E39-0C59-2916-F478F562B6FF}"/>
              </a:ext>
            </a:extLst>
          </p:cNvPr>
          <p:cNvSpPr txBox="1"/>
          <p:nvPr/>
        </p:nvSpPr>
        <p:spPr>
          <a:xfrm>
            <a:off x="611075" y="1920204"/>
            <a:ext cx="37737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Reasons for Measuring Recent Inflation:</a:t>
            </a:r>
          </a:p>
          <a:p>
            <a:pPr marL="514350" indent="-514350">
              <a:buAutoNum type="arabicPeriod"/>
            </a:pPr>
            <a:r>
              <a:rPr lang="en-US" sz="2800" dirty="0"/>
              <a:t>What has happened to the Cost of Living?</a:t>
            </a:r>
          </a:p>
          <a:p>
            <a:pPr marL="514350" indent="-514350">
              <a:buAutoNum type="arabicPeriod"/>
            </a:pPr>
            <a:r>
              <a:rPr lang="en-US" sz="2800" dirty="0"/>
              <a:t>What is likely to happen to inflation over the next 12-18 months?</a:t>
            </a:r>
          </a:p>
        </p:txBody>
      </p:sp>
    </p:spTree>
    <p:extLst>
      <p:ext uri="{BB962C8B-B14F-4D97-AF65-F5344CB8AC3E}">
        <p14:creationId xmlns:p14="http://schemas.microsoft.com/office/powerpoint/2010/main" val="1017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EC7580-217F-6562-A64E-1C359F96B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923" y="1557089"/>
            <a:ext cx="9599271" cy="41626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BEB0B-9EE4-653E-7C80-6F4A4952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asuring “Underlying”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CBFBA-D8F8-1B65-6FF4-FBD3B8B1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8C02C8-3A0B-9EC1-9334-94E5FEC6B23B}"/>
              </a:ext>
            </a:extLst>
          </p:cNvPr>
          <p:cNvSpPr txBox="1"/>
          <p:nvPr/>
        </p:nvSpPr>
        <p:spPr>
          <a:xfrm>
            <a:off x="5460201" y="2445883"/>
            <a:ext cx="208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Super Core!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02602E-7A7B-AD64-A497-9FC48AD6F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38" y="1204658"/>
            <a:ext cx="1099276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0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A076-B417-8146-DD56-20B9CA56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Special about Measuring Over 1 Year?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0333A-D97E-6AFD-114C-6F06E1EB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1C88577-8F72-BEE1-A8D3-373E456CA1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955465"/>
              </p:ext>
            </p:extLst>
          </p:nvPr>
        </p:nvGraphicFramePr>
        <p:xfrm>
          <a:off x="838200" y="1190171"/>
          <a:ext cx="10515600" cy="514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3833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2679-8FB3-5B9D-8FD0-D3622A67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Importance &amp; Problems with Rents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9BEF3-F03C-30BA-C293-324D3793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17918C9-27DA-F7AE-4F03-4CA36DECBF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576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DD6D-C674-0C6A-FB3A-F20B28F8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ges Haven’t Kept Pace with Inflation, Yet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021C9-7DEA-1D9E-B748-ACE0882A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B4B56AB-306C-02E3-E2ED-876A9681E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602800"/>
              </p:ext>
            </p:extLst>
          </p:nvPr>
        </p:nvGraphicFramePr>
        <p:xfrm>
          <a:off x="1371600" y="1107590"/>
          <a:ext cx="9448800" cy="5122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8B25BE-2EF1-75A0-9B4E-012BAE5B9852}"/>
              </a:ext>
            </a:extLst>
          </p:cNvPr>
          <p:cNvSpPr txBox="1"/>
          <p:nvPr/>
        </p:nvSpPr>
        <p:spPr>
          <a:xfrm>
            <a:off x="4535714" y="6472762"/>
            <a:ext cx="642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Federal Reserve of Atlanta, “Wage Tracker” and BLS</a:t>
            </a:r>
          </a:p>
        </p:txBody>
      </p:sp>
    </p:spTree>
    <p:extLst>
      <p:ext uri="{BB962C8B-B14F-4D97-AF65-F5344CB8AC3E}">
        <p14:creationId xmlns:p14="http://schemas.microsoft.com/office/powerpoint/2010/main" val="3757085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9661-8FC0-73A2-59EF-42215DCB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3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“Nominal” 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56137-66C9-7172-BDE2-4287108D4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4931229" cy="4351338"/>
          </a:xfrm>
        </p:spPr>
        <p:txBody>
          <a:bodyPr/>
          <a:lstStyle/>
          <a:p>
            <a:r>
              <a:rPr lang="en-US" dirty="0"/>
              <a:t>Inflation:  A lot of progress on inflation, but the recent data are troubling.</a:t>
            </a:r>
          </a:p>
          <a:p>
            <a:r>
              <a:rPr lang="en-US" dirty="0"/>
              <a:t>But, this is not the popular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83287-04A6-1739-1128-F40D0C4C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4435B3-FD18-3556-14B6-59D9C64A5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632" y="1570730"/>
            <a:ext cx="5285491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3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9F65C-76A8-15F6-5912-117489CF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Hig</a:t>
            </a:r>
            <a:r>
              <a:rPr lang="en-US" dirty="0"/>
              <a:t>h Prices versus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17313-AFAA-3899-2023-AE1779636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9FFBB58-1B4E-A6E2-DE53-6D651856D3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183192"/>
              </p:ext>
            </p:extLst>
          </p:nvPr>
        </p:nvGraphicFramePr>
        <p:xfrm>
          <a:off x="838200" y="1146630"/>
          <a:ext cx="10515600" cy="4774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7004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7485C-58C5-6FDE-9C80-6499B342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icy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5913D-A91B-4E51-7DA4-2FDC8D6E3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Stabilization policies aim to affect the level of total spending or “aggregate demand.”</a:t>
            </a:r>
          </a:p>
          <a:p>
            <a:r>
              <a:rPr lang="en-US" dirty="0"/>
              <a:t>Fiscal Policies of increasing spending and/or cutting taxes can raise total spending. (Congress and the President)</a:t>
            </a:r>
          </a:p>
          <a:p>
            <a:r>
              <a:rPr lang="en-US" dirty="0"/>
              <a:t>Monetary Policy affects total spending via interest rates: lower interest rates leads to more spending (the Fed)</a:t>
            </a:r>
          </a:p>
          <a:p>
            <a:pPr marL="0" indent="0">
              <a:buNone/>
            </a:pPr>
            <a:r>
              <a:rPr lang="en-US" dirty="0"/>
              <a:t>Except in deep recessions, the Fed has primary responsibility for stabilization policies.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1F39E-A330-EE02-CF27-CFE3127C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93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E3AC-1EE9-B24C-02E1-FD448FE9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icy  Effects: Fiscal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9226D-C74D-5FB9-9360-0FC3701AD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780" y="17351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2020-2021:  massive stimulus, $4.6t:  Cares Act, 3 rounds of stimulus checks, expanded unemployment benefits, Payroll Protection Loans.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7BBBD-CE45-7541-19D1-ECCA2939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A5392B-DA3A-4613-BA66-819D85AB1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592" y="2738548"/>
            <a:ext cx="5838359" cy="3291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12F657-4469-BC1C-A632-980410772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828" y="2738548"/>
            <a:ext cx="4644581" cy="318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title"/>
          </p:nvPr>
        </p:nvSpPr>
        <p:spPr>
          <a:xfrm>
            <a:off x="790072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Pol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icy Effects:  Monetary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0" name="Google Shape;290;p4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2C452F-8BF2-F06B-1543-5490876D6883}"/>
              </a:ext>
            </a:extLst>
          </p:cNvPr>
          <p:cNvSpPr txBox="1"/>
          <p:nvPr/>
        </p:nvSpPr>
        <p:spPr>
          <a:xfrm>
            <a:off x="525346" y="1132504"/>
            <a:ext cx="96155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2020-2/2022:  short term policy interest rate at zero, new round of quantitative easing.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3/2022-present:  most rapid increase in interest rates since Paul Volcker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5F4249B-950B-B46B-AF30-14D0D9C1F5C1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7872" y="3007203"/>
            <a:ext cx="5303520" cy="3291840"/>
          </a:xfrm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7B16D0C5-8B58-3BA0-E8A4-2E441ED1B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46" y="3007203"/>
            <a:ext cx="5391631" cy="3121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E0B94-5460-ABFC-CC18-00977852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’s Evolving Views on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65D64-CD17-2FAB-2EF7-C479CF12D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2D13F-6AB4-000A-6740-4F03F8ED032D}"/>
              </a:ext>
            </a:extLst>
          </p:cNvPr>
          <p:cNvSpPr txBox="1"/>
          <p:nvPr/>
        </p:nvSpPr>
        <p:spPr>
          <a:xfrm>
            <a:off x="6738753" y="1476234"/>
            <a:ext cx="4355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Austin </a:t>
            </a:r>
            <a:r>
              <a:rPr lang="en-US" sz="2400" dirty="0" err="1"/>
              <a:t>Goolsbee</a:t>
            </a:r>
            <a:r>
              <a:rPr lang="en-US" sz="2400" dirty="0"/>
              <a:t>, President of the Chicago Fed,  The economy is on a “golden path” and will achieve the  “mother of all soft landings.”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7A4C6E-B3C2-8AF8-FDFD-3B4645066644}"/>
              </a:ext>
            </a:extLst>
          </p:cNvPr>
          <p:cNvSpPr txBox="1"/>
          <p:nvPr/>
        </p:nvSpPr>
        <p:spPr>
          <a:xfrm>
            <a:off x="7116290" y="4556061"/>
            <a:ext cx="3528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did this happen?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9B8471-B9D5-6088-A85C-57618C561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07" y="1281946"/>
            <a:ext cx="5821615" cy="47548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B7CCCE-9CDB-DD54-E2B7-FE35A6362205}"/>
              </a:ext>
            </a:extLst>
          </p:cNvPr>
          <p:cNvSpPr txBox="1"/>
          <p:nvPr/>
        </p:nvSpPr>
        <p:spPr>
          <a:xfrm>
            <a:off x="2395959" y="1063953"/>
            <a:ext cx="263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March 2024</a:t>
            </a:r>
          </a:p>
        </p:txBody>
      </p:sp>
    </p:spTree>
    <p:extLst>
      <p:ext uri="{BB962C8B-B14F-4D97-AF65-F5344CB8AC3E}">
        <p14:creationId xmlns:p14="http://schemas.microsoft.com/office/powerpoint/2010/main" val="200032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0D94C-BDE8-FFE1-9362-5B004C96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2" y="2708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Lon</a:t>
            </a:r>
            <a:r>
              <a:rPr lang="en-US" dirty="0"/>
              <a:t>g-Term Inflation Expectations Remained “Well Anchored”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6DE86-7EA2-ED23-4FC6-C0763208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5AD335-2845-F19A-E091-F81484989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6419"/>
            <a:ext cx="5828176" cy="4633807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39E7DA9-FC8C-0EA1-3640-995F41BE2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79701" y="1767993"/>
            <a:ext cx="6136250" cy="446223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13E0DB-22D5-B81C-6AFB-46C08C185700}"/>
              </a:ext>
            </a:extLst>
          </p:cNvPr>
          <p:cNvSpPr txBox="1"/>
          <p:nvPr/>
        </p:nvSpPr>
        <p:spPr>
          <a:xfrm>
            <a:off x="10232571" y="2554514"/>
            <a:ext cx="157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Worrying?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E9FE8C-7AB7-CA57-1B8B-57577C85E4B7}"/>
              </a:ext>
            </a:extLst>
          </p:cNvPr>
          <p:cNvCxnSpPr/>
          <p:nvPr/>
        </p:nvCxnSpPr>
        <p:spPr>
          <a:xfrm>
            <a:off x="11414762" y="3016179"/>
            <a:ext cx="291009" cy="4817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77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B4653-86DA-511C-B66D-0883F4AC0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Ass</a:t>
            </a:r>
            <a:r>
              <a:rPr lang="en-US" dirty="0"/>
              <a:t>essing Credit and Blame (my views)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4C981-402A-46C0-7758-D440B6145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Congress and the President:  Fiscal Stimulus prevented deep world-wide recession.  American Rescue Plan probably too big.</a:t>
            </a:r>
          </a:p>
          <a:p>
            <a:r>
              <a:rPr lang="en-US" dirty="0"/>
              <a:t>The Fed.  Major blame for being late in reacting to increase in inflation.  Since 3/22, so far so good.  Verdict is out:  good policy or good luck?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01B33-F91D-71C2-681B-52C90456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23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6394-F7A0-BC92-ABC4-6B49ABEC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will the Fed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CCB0-52D2-40A2-2898-0D5CC6762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Pending Developments:</a:t>
            </a:r>
          </a:p>
          <a:p>
            <a:r>
              <a:rPr lang="en-US" dirty="0"/>
              <a:t>Friday, April 26, BEA releases March PCE inflation</a:t>
            </a:r>
          </a:p>
          <a:p>
            <a:r>
              <a:rPr lang="en-US" dirty="0"/>
              <a:t>Wednesday May 1, next Fed Policy Meeting</a:t>
            </a:r>
          </a:p>
          <a:p>
            <a:r>
              <a:rPr lang="en-US" dirty="0"/>
              <a:t>May- June 12 full set of inflation and unemployment for April.</a:t>
            </a:r>
          </a:p>
          <a:p>
            <a:r>
              <a:rPr lang="en-US" dirty="0"/>
              <a:t>Wednesday, June 12 Fed policy meeting with new economic projections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9C8B2-0B4D-5C98-BAE7-84A834A3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0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327C-1A6F-EF14-A14F-53C9B7806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rest Rate Cuts?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7E9A8F-F06C-0C5D-A9D7-6375D72F7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070" y="1387930"/>
            <a:ext cx="9178280" cy="47271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80BD2-B4F2-D808-5A3B-E701EBE0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2A54CD-DD31-353C-EE2C-68C9E50C4897}"/>
              </a:ext>
            </a:extLst>
          </p:cNvPr>
          <p:cNvSpPr/>
          <p:nvPr/>
        </p:nvSpPr>
        <p:spPr>
          <a:xfrm>
            <a:off x="6662057" y="5576207"/>
            <a:ext cx="2610694" cy="25309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CB8D-BD8F-E7DE-92BC-F1510B601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certainties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D0E98-8EBF-4CAA-92FD-14B0E2D52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Conflicts in Ukraine and Israel.</a:t>
            </a:r>
          </a:p>
          <a:p>
            <a:pPr lvl="1"/>
            <a:r>
              <a:rPr lang="en-US" dirty="0"/>
              <a:t>Global Supply Chains?</a:t>
            </a:r>
          </a:p>
          <a:p>
            <a:pPr lvl="1"/>
            <a:r>
              <a:rPr lang="en-US" dirty="0"/>
              <a:t>Oil Prices?</a:t>
            </a:r>
          </a:p>
          <a:p>
            <a:pPr lvl="1"/>
            <a:r>
              <a:rPr lang="en-US" dirty="0"/>
              <a:t>Aid to Ukraine and Israel?</a:t>
            </a:r>
          </a:p>
          <a:p>
            <a:pPr lvl="2"/>
            <a:r>
              <a:rPr lang="en-US" dirty="0"/>
              <a:t>Total world aid $380 billion of which US total is $45 </a:t>
            </a:r>
            <a:r>
              <a:rPr lang="en-US" dirty="0" err="1"/>
              <a:t>Billiojn</a:t>
            </a:r>
            <a:r>
              <a:rPr lang="en-US" dirty="0"/>
              <a:t>.</a:t>
            </a:r>
          </a:p>
          <a:p>
            <a:r>
              <a:rPr lang="en-US" dirty="0"/>
              <a:t>Fed Actions in a Political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FB7E0-8C4F-FB91-9906-E914E007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51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1712-6BC4-8F88-1D98-8AE80698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we Given Talks?</a:t>
            </a:r>
          </a:p>
        </p:txBody>
      </p:sp>
      <p:pic>
        <p:nvPicPr>
          <p:cNvPr id="6" name="Content Placeholder 5" descr="A map of the united states&#10;&#10;Description automatically generated">
            <a:extLst>
              <a:ext uri="{FF2B5EF4-FFF2-40B4-BE49-F238E27FC236}">
                <a16:creationId xmlns:a16="http://schemas.microsoft.com/office/drawing/2014/main" id="{E307618F-43EE-ADCD-E42B-4EE24F08D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999" y="1077071"/>
            <a:ext cx="7738533" cy="50815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25426-BECD-224C-A88F-0E994EB4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9147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C2B290-920E-E747-F4EA-E6F8036A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3" name="Content Placeholder 5" descr="A pie chart with text&#10;&#10;Description automatically generated">
            <a:extLst>
              <a:ext uri="{FF2B5EF4-FFF2-40B4-BE49-F238E27FC236}">
                <a16:creationId xmlns:a16="http://schemas.microsoft.com/office/drawing/2014/main" id="{C6A75C53-11F7-9C56-4FA5-5B617BF9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99" y="262649"/>
            <a:ext cx="9704547" cy="567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287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82" y="-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Let’</a:t>
            </a:r>
            <a:r>
              <a:rPr lang="en-US" sz="3800" dirty="0"/>
              <a:t>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6400" dirty="0"/>
              <a:t>Geoffrey Woglom 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nfo@NEEDEcon.org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4"/>
              </a:rPr>
              <a:t>www.NEEDEcon.org/testimonials.php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www.NEEDEcon.org/donate.php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9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01" y="1253331"/>
            <a:ext cx="11605049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1 (4/15): Economic Update (Geoffrey Woglom, Amherst College)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(4/22):  US Federal Budget (Brian Peterson, Lagrange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(4/29):  Federal Debt (Joseph Carolan, Oakland University)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(5/6):  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(5/13): Trade and Globalization (Avik Chakrabarti, Univ. Wisconsin- Milwaukee)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(5/20):  International Institutions (Alan Deardorff, University of Michigan)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C2B290-920E-E747-F4EA-E6F8036A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3" name="Content Placeholder 5" descr="A pie chart with text&#10;&#10;Description automatically generated">
            <a:extLst>
              <a:ext uri="{FF2B5EF4-FFF2-40B4-BE49-F238E27FC236}">
                <a16:creationId xmlns:a16="http://schemas.microsoft.com/office/drawing/2014/main" id="{C6A75C53-11F7-9C56-4FA5-5B617BF9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99" y="262649"/>
            <a:ext cx="9704547" cy="567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8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US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C87BBF1-038D-2E45-8D88-4352D9E2F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46984" y="966157"/>
            <a:ext cx="7898032" cy="526406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BBC6A9-FF03-5FE1-680A-DB2048991F8C}"/>
              </a:ext>
            </a:extLst>
          </p:cNvPr>
          <p:cNvSpPr txBox="1"/>
          <p:nvPr/>
        </p:nvSpPr>
        <p:spPr>
          <a:xfrm>
            <a:off x="8396007" y="6450557"/>
            <a:ext cx="2919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ticdata.treasury.gov</a:t>
            </a:r>
            <a:r>
              <a:rPr lang="en-US" sz="1200" u="sng" dirty="0"/>
              <a:t>/Publish/</a:t>
            </a:r>
            <a:r>
              <a:rPr lang="en-US" sz="1200" u="sng" dirty="0" err="1"/>
              <a:t>mfh.txt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16730677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17465</TotalTime>
  <Words>1650</Words>
  <Application>Microsoft Office PowerPoint</Application>
  <PresentationFormat>Widescreen</PresentationFormat>
  <Paragraphs>282</Paragraphs>
  <Slides>51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Courier New</vt:lpstr>
      <vt:lpstr>Garamond</vt:lpstr>
      <vt:lpstr>Custom Design</vt:lpstr>
      <vt:lpstr>PowerPoint Presentation</vt:lpstr>
      <vt:lpstr> National Economic Education Delegation</vt:lpstr>
      <vt:lpstr>Who Are We?</vt:lpstr>
      <vt:lpstr>Where Are We?</vt:lpstr>
      <vt:lpstr>Where Have we Given Talks?</vt:lpstr>
      <vt:lpstr> Available NEED Topics Include:</vt:lpstr>
      <vt:lpstr> Course Outline</vt:lpstr>
      <vt:lpstr>PowerPoint Presentation</vt:lpstr>
      <vt:lpstr>Who Holds US Debt?</vt:lpstr>
      <vt:lpstr> How Economists Decide How Much to Fight  Climate Change: Cost Benefit Analysis</vt:lpstr>
      <vt:lpstr>PowerPoint Presentation</vt:lpstr>
      <vt:lpstr>Main Economic Institutions</vt:lpstr>
      <vt:lpstr>PowerPoint Presentation</vt:lpstr>
      <vt:lpstr>Credits and Disclaimer</vt:lpstr>
      <vt:lpstr>Submitting Questions</vt:lpstr>
      <vt:lpstr>Outline for the Talk</vt:lpstr>
      <vt:lpstr>Gross Domestic Product: 2023Q4 = $28 tr</vt:lpstr>
      <vt:lpstr>Different Breakdown</vt:lpstr>
      <vt:lpstr>GDP and ‘Potential’ during the Recovery</vt:lpstr>
      <vt:lpstr>Unemployment is Near Record Lows</vt:lpstr>
      <vt:lpstr>Where Have All the Workers Gone?</vt:lpstr>
      <vt:lpstr>The Aging of the Labor Force</vt:lpstr>
      <vt:lpstr>Supplemented by Foreign Workers</vt:lpstr>
      <vt:lpstr>How is Rhode Island Doing?</vt:lpstr>
      <vt:lpstr>Labor Market in Rhode Island </vt:lpstr>
      <vt:lpstr>Overall Good News on the Real Side</vt:lpstr>
      <vt:lpstr>Interest Rates: Era of Falling Rates Over?</vt:lpstr>
      <vt:lpstr>Mortgage Rates are Having an Effect ?</vt:lpstr>
      <vt:lpstr>National Housing Market and Closer to Home</vt:lpstr>
      <vt:lpstr>Stock Prices:  Fear Giving Way to Greed?</vt:lpstr>
      <vt:lpstr>Inflation during the Recovery (CPI)</vt:lpstr>
      <vt:lpstr>Fed’s Measure (PCE)</vt:lpstr>
      <vt:lpstr>CPI vs. PCE:  Differences</vt:lpstr>
      <vt:lpstr>Uses of Inflation Measures</vt:lpstr>
      <vt:lpstr>Measuring “Underlying” Inflation</vt:lpstr>
      <vt:lpstr>What is Special about Measuring Over 1 Year?</vt:lpstr>
      <vt:lpstr>The Importance &amp; Problems with Rents</vt:lpstr>
      <vt:lpstr>Wages Haven’t Kept Pace with Inflation, Yet</vt:lpstr>
      <vt:lpstr>The “Nominal”  Side</vt:lpstr>
      <vt:lpstr>High Prices versus Inflation</vt:lpstr>
      <vt:lpstr>Policy Effects</vt:lpstr>
      <vt:lpstr>Policy  Effects: Fiscal</vt:lpstr>
      <vt:lpstr>Policy Effects:  Monetary</vt:lpstr>
      <vt:lpstr>Fed’s Evolving Views on the Economy</vt:lpstr>
      <vt:lpstr>Long-Term Inflation Expectations Remained “Well Anchored”</vt:lpstr>
      <vt:lpstr>Assessing Credit and Blame (my views)</vt:lpstr>
      <vt:lpstr>What will the Fed Do?</vt:lpstr>
      <vt:lpstr>Interest Rate Cuts?</vt:lpstr>
      <vt:lpstr>Uncertainties</vt:lpstr>
      <vt:lpstr>PowerPoint Presentation</vt:lpstr>
      <vt:lpstr> Let’s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Geoffrey Woglom</cp:lastModifiedBy>
  <cp:revision>403</cp:revision>
  <cp:lastPrinted>2022-01-18T19:59:29Z</cp:lastPrinted>
  <dcterms:created xsi:type="dcterms:W3CDTF">2017-05-03T22:30:38Z</dcterms:created>
  <dcterms:modified xsi:type="dcterms:W3CDTF">2024-04-15T21:31:05Z</dcterms:modified>
</cp:coreProperties>
</file>